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77" r:id="rId3"/>
    <p:sldId id="266" r:id="rId4"/>
    <p:sldId id="268" r:id="rId5"/>
    <p:sldId id="309" r:id="rId6"/>
    <p:sldId id="326" r:id="rId7"/>
    <p:sldId id="328" r:id="rId8"/>
    <p:sldId id="315" r:id="rId9"/>
    <p:sldId id="308" r:id="rId10"/>
    <p:sldId id="329" r:id="rId11"/>
    <p:sldId id="331" r:id="rId12"/>
    <p:sldId id="334" r:id="rId13"/>
    <p:sldId id="330" r:id="rId14"/>
    <p:sldId id="332" r:id="rId15"/>
    <p:sldId id="333" r:id="rId16"/>
    <p:sldId id="285" r:id="rId17"/>
    <p:sldId id="338" r:id="rId18"/>
    <p:sldId id="337" r:id="rId19"/>
    <p:sldId id="319" r:id="rId20"/>
    <p:sldId id="323" r:id="rId21"/>
  </p:sldIdLst>
  <p:sldSz cx="12192000" cy="6858000"/>
  <p:notesSz cx="6858000" cy="9144000"/>
  <p:embeddedFontLst>
    <p:embeddedFont>
      <p:font typeface="나눔고딕" panose="020D0604000000000000" pitchFamily="50" charset="-127"/>
      <p:regular r:id="rId24"/>
      <p:bold r:id="rId25"/>
    </p:embeddedFont>
    <p:embeddedFont>
      <p:font typeface="나눔고딕 Light" panose="020D0904000000000000" pitchFamily="50" charset="-127"/>
      <p:regular r:id="rId26"/>
    </p:embeddedFont>
    <p:embeddedFont>
      <p:font typeface="나눔바른고딕" panose="020B0603020101020101" pitchFamily="50" charset="-127"/>
      <p:regular r:id="rId27"/>
      <p:bold r:id="rId28"/>
    </p:embeddedFont>
    <p:embeddedFont>
      <p:font typeface="나눔바른고딕 Light" panose="020B0603020101020101" pitchFamily="50" charset="-127"/>
      <p:regular r:id="rId29"/>
    </p:embeddedFont>
    <p:embeddedFont>
      <p:font typeface="나눔바른고딕 UltraLight" panose="00000300000000000000" pitchFamily="2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인혁" initials="박인" lastIdx="2" clrIdx="0">
    <p:extLst>
      <p:ext uri="{19B8F6BF-5375-455C-9EA6-DF929625EA0E}">
        <p15:presenceInfo xmlns:p15="http://schemas.microsoft.com/office/powerpoint/2012/main" userId="cd6946565817bb7b" providerId="Windows Live"/>
      </p:ext>
    </p:extLst>
  </p:cmAuthor>
  <p:cmAuthor id="2" name="Park JangHo" initials="PJ" lastIdx="1" clrIdx="1">
    <p:extLst>
      <p:ext uri="{19B8F6BF-5375-455C-9EA6-DF929625EA0E}">
        <p15:presenceInfo xmlns:p15="http://schemas.microsoft.com/office/powerpoint/2012/main" userId="6e1afa00672a38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66"/>
    <a:srgbClr val="212121"/>
    <a:srgbClr val="C2D600"/>
    <a:srgbClr val="F0FF5D"/>
    <a:srgbClr val="FFFFFF"/>
    <a:srgbClr val="BFBFBF"/>
    <a:srgbClr val="96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6" autoAdjust="0"/>
    <p:restoredTop sz="95208" autoAdjust="0"/>
  </p:normalViewPr>
  <p:slideViewPr>
    <p:cSldViewPr snapToGrid="0" showGuides="1">
      <p:cViewPr varScale="1">
        <p:scale>
          <a:sx n="85" d="100"/>
          <a:sy n="85" d="100"/>
        </p:scale>
        <p:origin x="677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AB59E34-BBD2-4C33-9EC4-05B12CEAC6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62971C-EA50-4F9E-BEE5-C5490E2CDC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7A5C1E-7A5F-4615-971B-49BB153E1A80}" type="datetimeFigureOut">
              <a:rPr lang="ko-KR" altLang="en-US" smtClean="0"/>
              <a:t>2020-05-05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0F124F8-3677-4528-A2FE-8DA35CF3DD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D86F7D-5A2C-4792-9146-4D42B43724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A57EBB-2A2B-424C-83D8-D517DA5FEC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05868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gif>
</file>

<file path=ppt/media/image28.jpe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5.jpeg>
</file>

<file path=ppt/media/image6.png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C9314-F8B4-4927-AC76-779778A8EB42}" type="datetimeFigureOut">
              <a:rPr lang="ko-KR" altLang="en-US" smtClean="0"/>
              <a:t>2020-05-05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26B05-C286-48C2-9432-E34F998487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230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399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662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705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68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168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30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3334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324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332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26B05-C286-48C2-9432-E34F9984874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499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935421"/>
            <a:ext cx="11267090" cy="4971393"/>
          </a:xfrm>
          <a:prstGeom prst="rect">
            <a:avLst/>
          </a:prstGeom>
          <a:pattFill prst="openDmnd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0" y="5906814"/>
            <a:ext cx="1126709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 userDrawn="1"/>
        </p:nvSpPr>
        <p:spPr>
          <a:xfrm>
            <a:off x="9764110" y="775864"/>
            <a:ext cx="2427890" cy="319113"/>
          </a:xfrm>
          <a:prstGeom prst="rect">
            <a:avLst/>
          </a:prstGeom>
          <a:solidFill>
            <a:schemeClr val="tx1">
              <a:lumMod val="75000"/>
              <a:lumOff val="2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86191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9764110" y="775864"/>
            <a:ext cx="2427890" cy="319113"/>
          </a:xfrm>
          <a:prstGeom prst="rect">
            <a:avLst/>
          </a:prstGeom>
          <a:solidFill>
            <a:schemeClr val="tx1">
              <a:lumMod val="75000"/>
              <a:lumOff val="2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0" y="1094977"/>
            <a:ext cx="242640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8995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088542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FFBCE-1903-4347-8830-0504A1E659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166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gif"/><Relationship Id="rId3" Type="http://schemas.openxmlformats.org/officeDocument/2006/relationships/image" Target="../media/image22.png"/><Relationship Id="rId7" Type="http://schemas.openxmlformats.org/officeDocument/2006/relationships/image" Target="../media/image2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gif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0717" y="189188"/>
            <a:ext cx="1140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2020</a:t>
            </a:r>
            <a:endParaRPr lang="ko-KR" altLang="en-US" sz="3200" b="1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1122562" y="311545"/>
            <a:ext cx="497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12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year</a:t>
            </a:r>
            <a:endParaRPr lang="ko-KR" altLang="en-US" sz="1200" dirty="0"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5985" y="6311856"/>
            <a:ext cx="189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dist"/>
            <a:r>
              <a:rPr lang="ko-KR" altLang="en-US" sz="16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게임공학과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6096000" y="1438982"/>
            <a:ext cx="4923538" cy="4402616"/>
            <a:chOff x="8129495" y="1376853"/>
            <a:chExt cx="2896034" cy="4402616"/>
          </a:xfrm>
        </p:grpSpPr>
        <p:sp>
          <p:nvSpPr>
            <p:cNvPr id="4" name="TextBox 3"/>
            <p:cNvSpPr txBox="1"/>
            <p:nvPr/>
          </p:nvSpPr>
          <p:spPr>
            <a:xfrm>
              <a:off x="8129495" y="1376853"/>
              <a:ext cx="27694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en-US" altLang="ko-KR" sz="32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256048" y="4209809"/>
              <a:ext cx="276948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48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Readied</a:t>
              </a:r>
            </a:p>
            <a:p>
              <a:pPr algn="ctr"/>
              <a:r>
                <a:rPr lang="en-US" altLang="ko-KR" sz="48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  u  l  </a:t>
              </a:r>
              <a:r>
                <a:rPr lang="en-US" altLang="ko-KR" sz="4800" b="1" dirty="0" err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</a:t>
              </a:r>
              <a:r>
                <a:rPr lang="en-US" altLang="ko-KR" sz="48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e  t</a:t>
              </a:r>
              <a:endParaRPr lang="ko-KR" altLang="en-US" sz="48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833551" y="6188745"/>
            <a:ext cx="189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dist"/>
            <a:r>
              <a:rPr lang="en-US" altLang="ko-KR" sz="16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2013182020</a:t>
            </a:r>
          </a:p>
          <a:p>
            <a:pPr algn="dist"/>
            <a:r>
              <a:rPr lang="en-US" altLang="ko-KR" sz="16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2013182021</a:t>
            </a:r>
            <a:endParaRPr lang="ko-KR" altLang="en-US" sz="16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253540" y="6127189"/>
            <a:ext cx="189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dist"/>
            <a:r>
              <a:rPr lang="ko-KR" altLang="en-US" sz="18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박인혁</a:t>
            </a:r>
            <a:endParaRPr lang="en-US" altLang="ko-KR" sz="18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dist"/>
            <a:r>
              <a:rPr lang="ko-KR" altLang="en-US" sz="18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박장호</a:t>
            </a:r>
          </a:p>
        </p:txBody>
      </p:sp>
    </p:spTree>
    <p:extLst>
      <p:ext uri="{BB962C8B-B14F-4D97-AF65-F5344CB8AC3E}">
        <p14:creationId xmlns:p14="http://schemas.microsoft.com/office/powerpoint/2010/main" val="93416035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전자기기, 모니터, 컴퓨터, 화면이(가) 표시된 사진&#10;&#10;자동 생성된 설명">
            <a:extLst>
              <a:ext uri="{FF2B5EF4-FFF2-40B4-BE49-F238E27FC236}">
                <a16:creationId xmlns:a16="http://schemas.microsoft.com/office/drawing/2014/main" id="{66D8F426-4339-431E-989A-64AB7D68B1E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1764" y="1389083"/>
            <a:ext cx="7567231" cy="37593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4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529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개발 내용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커스터마이즈 시스템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296034D-0B4E-4A1D-9973-499D8BEDE80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77021" y="5171756"/>
            <a:ext cx="1962846" cy="645015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0EA035B3-6C11-4F86-83DF-19BB4F568284}"/>
              </a:ext>
            </a:extLst>
          </p:cNvPr>
          <p:cNvSpPr/>
          <p:nvPr/>
        </p:nvSpPr>
        <p:spPr>
          <a:xfrm>
            <a:off x="2303005" y="1456257"/>
            <a:ext cx="904103" cy="8839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C2B8B8E-985B-4816-83A8-619B37D8EFE2}"/>
              </a:ext>
            </a:extLst>
          </p:cNvPr>
          <p:cNvCxnSpPr>
            <a:cxnSpLocks/>
            <a:stCxn id="14" idx="2"/>
          </p:cNvCxnSpPr>
          <p:nvPr/>
        </p:nvCxnSpPr>
        <p:spPr>
          <a:xfrm flipH="1" flipV="1">
            <a:off x="1442720" y="1898255"/>
            <a:ext cx="860285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F3B784C4-AA84-4F9E-8EC8-BA114B8BF490}"/>
              </a:ext>
            </a:extLst>
          </p:cNvPr>
          <p:cNvSpPr txBox="1"/>
          <p:nvPr/>
        </p:nvSpPr>
        <p:spPr>
          <a:xfrm>
            <a:off x="220717" y="1691137"/>
            <a:ext cx="18261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만든 총알을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세이브 할 수 있는 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세이브 슬롯 버튼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2330655F-E7BE-49AC-B641-1D5FAEFAF1A9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8822" y="2448837"/>
            <a:ext cx="2049958" cy="1295512"/>
          </a:xfrm>
          <a:prstGeom prst="rect">
            <a:avLst/>
          </a:prstGeom>
        </p:spPr>
      </p:pic>
      <p:sp>
        <p:nvSpPr>
          <p:cNvPr id="68" name="타원 67">
            <a:extLst>
              <a:ext uri="{FF2B5EF4-FFF2-40B4-BE49-F238E27FC236}">
                <a16:creationId xmlns:a16="http://schemas.microsoft.com/office/drawing/2014/main" id="{26307FAF-3599-45F8-BD83-106CEAF620FE}"/>
              </a:ext>
            </a:extLst>
          </p:cNvPr>
          <p:cNvSpPr/>
          <p:nvPr/>
        </p:nvSpPr>
        <p:spPr>
          <a:xfrm>
            <a:off x="8975078" y="4670332"/>
            <a:ext cx="751840" cy="397053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4298A36F-6AB4-4F1A-AC7F-A26F3A823A19}"/>
              </a:ext>
            </a:extLst>
          </p:cNvPr>
          <p:cNvCxnSpPr>
            <a:cxnSpLocks/>
          </p:cNvCxnSpPr>
          <p:nvPr/>
        </p:nvCxnSpPr>
        <p:spPr>
          <a:xfrm flipH="1">
            <a:off x="2575886" y="4318000"/>
            <a:ext cx="1447336" cy="149877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FCA89108-4A60-4E33-9525-DD5262724745}"/>
              </a:ext>
            </a:extLst>
          </p:cNvPr>
          <p:cNvSpPr txBox="1"/>
          <p:nvPr/>
        </p:nvSpPr>
        <p:spPr>
          <a:xfrm>
            <a:off x="128878" y="5917336"/>
            <a:ext cx="5502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Components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버튼 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총알을 만들 부품에 모양 탭으로 전환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Effects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버튼 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총알에 넣을 효과 탭으로 전환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6C2DDDF2-20A8-42E1-A6F9-ED3956A6DC8F}"/>
              </a:ext>
            </a:extLst>
          </p:cNvPr>
          <p:cNvSpPr/>
          <p:nvPr/>
        </p:nvSpPr>
        <p:spPr>
          <a:xfrm>
            <a:off x="3929448" y="4363458"/>
            <a:ext cx="2257992" cy="1553878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BA4414AA-0522-4015-976B-E149A2C4ED14}"/>
              </a:ext>
            </a:extLst>
          </p:cNvPr>
          <p:cNvCxnSpPr>
            <a:cxnSpLocks/>
            <a:endCxn id="98" idx="0"/>
          </p:cNvCxnSpPr>
          <p:nvPr/>
        </p:nvCxnSpPr>
        <p:spPr>
          <a:xfrm>
            <a:off x="6105379" y="5394960"/>
            <a:ext cx="1900078" cy="793431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F6ED5439-0AF4-4870-A101-925217A37C6F}"/>
              </a:ext>
            </a:extLst>
          </p:cNvPr>
          <p:cNvSpPr txBox="1"/>
          <p:nvPr/>
        </p:nvSpPr>
        <p:spPr>
          <a:xfrm>
            <a:off x="5631153" y="6188391"/>
            <a:ext cx="4748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Components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버튼과 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Effects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버튼에 따른 변화 탭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F64EEA40-5239-4768-B6D1-136EE934F13A}"/>
              </a:ext>
            </a:extLst>
          </p:cNvPr>
          <p:cNvSpPr/>
          <p:nvPr/>
        </p:nvSpPr>
        <p:spPr>
          <a:xfrm>
            <a:off x="4081848" y="4084321"/>
            <a:ext cx="1932872" cy="48793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43E1730-C2BF-44DD-B681-D4E3BCDD5500}"/>
              </a:ext>
            </a:extLst>
          </p:cNvPr>
          <p:cNvSpPr txBox="1"/>
          <p:nvPr/>
        </p:nvSpPr>
        <p:spPr>
          <a:xfrm>
            <a:off x="9426335" y="5479775"/>
            <a:ext cx="1649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스테이지로 이동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70B0D4B3-E126-4FFB-80B4-E4992BEC9047}"/>
              </a:ext>
            </a:extLst>
          </p:cNvPr>
          <p:cNvCxnSpPr>
            <a:cxnSpLocks/>
            <a:endCxn id="100" idx="0"/>
          </p:cNvCxnSpPr>
          <p:nvPr/>
        </p:nvCxnSpPr>
        <p:spPr>
          <a:xfrm>
            <a:off x="9426335" y="5067385"/>
            <a:ext cx="824906" cy="412390"/>
          </a:xfrm>
          <a:prstGeom prst="line">
            <a:avLst/>
          </a:prstGeom>
          <a:ln w="28575">
            <a:solidFill>
              <a:srgbClr val="FFFF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EF592777-1E74-4E34-9FC4-3905B6A60FCC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D88C7F06-AD43-434F-9499-16690347405E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108" name="그룹 107">
                <a:extLst>
                  <a:ext uri="{FF2B5EF4-FFF2-40B4-BE49-F238E27FC236}">
                    <a16:creationId xmlns:a16="http://schemas.microsoft.com/office/drawing/2014/main" id="{48BC8E32-33C1-46CF-B900-3091686A57CC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110" name="그룹 109">
                  <a:extLst>
                    <a:ext uri="{FF2B5EF4-FFF2-40B4-BE49-F238E27FC236}">
                      <a16:creationId xmlns:a16="http://schemas.microsoft.com/office/drawing/2014/main" id="{1068CCFB-961B-407C-ACAF-7B53300EDADE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112" name="TextBox 111">
                    <a:extLst>
                      <a:ext uri="{FF2B5EF4-FFF2-40B4-BE49-F238E27FC236}">
                        <a16:creationId xmlns:a16="http://schemas.microsoft.com/office/drawing/2014/main" id="{C080B588-90BE-4405-83CD-4488B1F8506F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113" name="TextBox 112">
                    <a:extLst>
                      <a:ext uri="{FF2B5EF4-FFF2-40B4-BE49-F238E27FC236}">
                        <a16:creationId xmlns:a16="http://schemas.microsoft.com/office/drawing/2014/main" id="{EC711112-E632-472E-A672-CB37CBF96B41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F56397C6-8699-4B2E-9865-CBA063BABC3A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85C0B959-EFDB-431C-957E-FDC33C20437B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9885C30C-A6CA-4F31-AFA0-E7135430ED80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343AD342-DED4-4970-BBF9-9692EFFACE4C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tx1"/>
                  </a:solidFill>
                </a:rPr>
                <a:t>개발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r>
                <a:rPr lang="ko-KR" altLang="en-US" dirty="0">
                  <a:solidFill>
                    <a:schemeClr val="tx1"/>
                  </a:solidFill>
                </a:rPr>
                <a:t>내용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15900BA7-34DA-46A2-BA3B-98AA71F98C62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C8F86182-8FCD-4F33-AFF1-A43273E57EAC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CD8B9CE2-6E38-46BC-8B8E-4F3B9ACE51DC}"/>
              </a:ext>
            </a:extLst>
          </p:cNvPr>
          <p:cNvSpPr txBox="1"/>
          <p:nvPr/>
        </p:nvSpPr>
        <p:spPr>
          <a:xfrm>
            <a:off x="11480758" y="753607"/>
            <a:ext cx="72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8/18</a:t>
            </a:r>
          </a:p>
        </p:txBody>
      </p:sp>
    </p:spTree>
    <p:extLst>
      <p:ext uri="{BB962C8B-B14F-4D97-AF65-F5344CB8AC3E}">
        <p14:creationId xmlns:p14="http://schemas.microsoft.com/office/powerpoint/2010/main" val="330785900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4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529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개발 내용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커스터마이즈 시스템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6E19F3A-BFC2-4770-8693-E4118F0F4FD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66667" y="1847609"/>
            <a:ext cx="3833192" cy="35969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4263535-077E-44D6-90C2-FF11932728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27035" y="2311244"/>
            <a:ext cx="3191202" cy="26696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06755945-B795-4F02-8785-865D32486376}"/>
              </a:ext>
            </a:extLst>
          </p:cNvPr>
          <p:cNvSpPr/>
          <p:nvPr/>
        </p:nvSpPr>
        <p:spPr>
          <a:xfrm>
            <a:off x="5143032" y="3526125"/>
            <a:ext cx="1182315" cy="461665"/>
          </a:xfrm>
          <a:custGeom>
            <a:avLst/>
            <a:gdLst>
              <a:gd name="connsiteX0" fmla="*/ 0 w 1182315"/>
              <a:gd name="connsiteY0" fmla="*/ 115416 h 461665"/>
              <a:gd name="connsiteX1" fmla="*/ 456712 w 1182315"/>
              <a:gd name="connsiteY1" fmla="*/ 115416 h 461665"/>
              <a:gd name="connsiteX2" fmla="*/ 951483 w 1182315"/>
              <a:gd name="connsiteY2" fmla="*/ 115416 h 461665"/>
              <a:gd name="connsiteX3" fmla="*/ 951483 w 1182315"/>
              <a:gd name="connsiteY3" fmla="*/ 0 h 461665"/>
              <a:gd name="connsiteX4" fmla="*/ 1182315 w 1182315"/>
              <a:gd name="connsiteY4" fmla="*/ 230833 h 461665"/>
              <a:gd name="connsiteX5" fmla="*/ 951483 w 1182315"/>
              <a:gd name="connsiteY5" fmla="*/ 461665 h 461665"/>
              <a:gd name="connsiteX6" fmla="*/ 951483 w 1182315"/>
              <a:gd name="connsiteY6" fmla="*/ 346249 h 461665"/>
              <a:gd name="connsiteX7" fmla="*/ 475742 w 1182315"/>
              <a:gd name="connsiteY7" fmla="*/ 346249 h 461665"/>
              <a:gd name="connsiteX8" fmla="*/ 0 w 1182315"/>
              <a:gd name="connsiteY8" fmla="*/ 346249 h 461665"/>
              <a:gd name="connsiteX9" fmla="*/ 0 w 1182315"/>
              <a:gd name="connsiteY9" fmla="*/ 115416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2315" h="461665" fill="none" extrusionOk="0">
                <a:moveTo>
                  <a:pt x="0" y="115416"/>
                </a:moveTo>
                <a:cubicBezTo>
                  <a:pt x="131120" y="132890"/>
                  <a:pt x="310931" y="130620"/>
                  <a:pt x="456712" y="115416"/>
                </a:cubicBezTo>
                <a:cubicBezTo>
                  <a:pt x="602493" y="100212"/>
                  <a:pt x="719845" y="125824"/>
                  <a:pt x="951483" y="115416"/>
                </a:cubicBezTo>
                <a:cubicBezTo>
                  <a:pt x="950920" y="73838"/>
                  <a:pt x="948030" y="25967"/>
                  <a:pt x="951483" y="0"/>
                </a:cubicBezTo>
                <a:cubicBezTo>
                  <a:pt x="1027844" y="90025"/>
                  <a:pt x="1077110" y="139620"/>
                  <a:pt x="1182315" y="230833"/>
                </a:cubicBezTo>
                <a:cubicBezTo>
                  <a:pt x="1090653" y="312505"/>
                  <a:pt x="1042575" y="390113"/>
                  <a:pt x="951483" y="461665"/>
                </a:cubicBezTo>
                <a:cubicBezTo>
                  <a:pt x="947749" y="430461"/>
                  <a:pt x="955739" y="398369"/>
                  <a:pt x="951483" y="346249"/>
                </a:cubicBezTo>
                <a:cubicBezTo>
                  <a:pt x="745578" y="357618"/>
                  <a:pt x="623578" y="347548"/>
                  <a:pt x="475742" y="346249"/>
                </a:cubicBezTo>
                <a:cubicBezTo>
                  <a:pt x="327906" y="344950"/>
                  <a:pt x="237257" y="335957"/>
                  <a:pt x="0" y="346249"/>
                </a:cubicBezTo>
                <a:cubicBezTo>
                  <a:pt x="-8189" y="292019"/>
                  <a:pt x="6026" y="175974"/>
                  <a:pt x="0" y="115416"/>
                </a:cubicBezTo>
                <a:close/>
              </a:path>
              <a:path w="1182315" h="461665" stroke="0" extrusionOk="0">
                <a:moveTo>
                  <a:pt x="0" y="115416"/>
                </a:moveTo>
                <a:cubicBezTo>
                  <a:pt x="155395" y="135069"/>
                  <a:pt x="276681" y="96912"/>
                  <a:pt x="456712" y="115416"/>
                </a:cubicBezTo>
                <a:cubicBezTo>
                  <a:pt x="636743" y="133920"/>
                  <a:pt x="817367" y="92848"/>
                  <a:pt x="951483" y="115416"/>
                </a:cubicBezTo>
                <a:cubicBezTo>
                  <a:pt x="947307" y="64504"/>
                  <a:pt x="954422" y="43709"/>
                  <a:pt x="951483" y="0"/>
                </a:cubicBezTo>
                <a:cubicBezTo>
                  <a:pt x="1047785" y="83915"/>
                  <a:pt x="1085274" y="116317"/>
                  <a:pt x="1182315" y="230833"/>
                </a:cubicBezTo>
                <a:cubicBezTo>
                  <a:pt x="1104118" y="307843"/>
                  <a:pt x="1038695" y="362463"/>
                  <a:pt x="951483" y="461665"/>
                </a:cubicBezTo>
                <a:cubicBezTo>
                  <a:pt x="955408" y="412904"/>
                  <a:pt x="954130" y="402828"/>
                  <a:pt x="951483" y="346249"/>
                </a:cubicBezTo>
                <a:cubicBezTo>
                  <a:pt x="849825" y="334364"/>
                  <a:pt x="597704" y="353631"/>
                  <a:pt x="494771" y="346249"/>
                </a:cubicBezTo>
                <a:cubicBezTo>
                  <a:pt x="391838" y="338867"/>
                  <a:pt x="212840" y="346691"/>
                  <a:pt x="0" y="346249"/>
                </a:cubicBezTo>
                <a:cubicBezTo>
                  <a:pt x="-3571" y="262339"/>
                  <a:pt x="1240" y="171253"/>
                  <a:pt x="0" y="115416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771817289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8C3AB5D-1654-40BC-B9C8-32843759E63B}"/>
              </a:ext>
            </a:extLst>
          </p:cNvPr>
          <p:cNvSpPr txBox="1"/>
          <p:nvPr/>
        </p:nvSpPr>
        <p:spPr>
          <a:xfrm>
            <a:off x="6908674" y="5630809"/>
            <a:ext cx="4076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커스터마이즈 된 총알 그대로 날아가는 모습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460889E-5C07-461E-8872-9AB690773E9C}"/>
              </a:ext>
            </a:extLst>
          </p:cNvPr>
          <p:cNvSpPr txBox="1"/>
          <p:nvPr/>
        </p:nvSpPr>
        <p:spPr>
          <a:xfrm>
            <a:off x="1663209" y="5261477"/>
            <a:ext cx="2560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커스터마이즈 한 총알 모양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1E25D12C-AE11-449A-B775-214E0C716C30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CF105C85-1E88-4244-A043-054E22A4A353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3A87DB5B-7A10-4501-9F4C-3556E8E332D8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59" name="그룹 58">
                  <a:extLst>
                    <a:ext uri="{FF2B5EF4-FFF2-40B4-BE49-F238E27FC236}">
                      <a16:creationId xmlns:a16="http://schemas.microsoft.com/office/drawing/2014/main" id="{1422C6D9-B706-4BA4-85A0-7006A5B307C1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A5F99B50-32C4-4D53-9D15-A77E83C8DEA4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2BA3F813-7F7A-4928-BFB1-2944ACBF6326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C70DDBCA-7913-4E02-B968-9BEB225F470D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207B3FC-79F3-490F-8931-AC7F29AC966F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5CD74EF-D35C-405C-8880-4945ECDFAE86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7B20416-5A0D-4657-8EC0-53073999F53B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tx1"/>
                  </a:solidFill>
                </a:rPr>
                <a:t>개발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r>
                <a:rPr lang="ko-KR" altLang="en-US" dirty="0">
                  <a:solidFill>
                    <a:schemeClr val="tx1"/>
                  </a:solidFill>
                </a:rPr>
                <a:t>내용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99354D2-F345-48E9-897A-F93265607CA8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E9F5C13-2225-4A63-BDBD-5F1CCCEFE11B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6EA5816C-CB99-4BFF-B46E-7A2A041773EC}"/>
              </a:ext>
            </a:extLst>
          </p:cNvPr>
          <p:cNvSpPr txBox="1"/>
          <p:nvPr/>
        </p:nvSpPr>
        <p:spPr>
          <a:xfrm>
            <a:off x="11480758" y="753607"/>
            <a:ext cx="72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9/18</a:t>
            </a:r>
          </a:p>
        </p:txBody>
      </p:sp>
    </p:spTree>
    <p:extLst>
      <p:ext uri="{BB962C8B-B14F-4D97-AF65-F5344CB8AC3E}">
        <p14:creationId xmlns:p14="http://schemas.microsoft.com/office/powerpoint/2010/main" val="191070542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4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529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개발 내용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총알 모양에 따라 다른 궤적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4D1F558E-AC52-4250-82E9-D85B142DC66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6686" y="1469249"/>
            <a:ext cx="1635430" cy="15397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0FE81E6-38F0-4161-BA97-CAA9F4EEACD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1989" y="3093403"/>
            <a:ext cx="1782001" cy="15113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8AE0EA1-2176-4ABB-A020-8DEB97B0FF1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9480" y="4776608"/>
            <a:ext cx="1992605" cy="17977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EDAFF25-9F3C-4662-8D9E-8E604AA3FEC4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1398" y="1167764"/>
            <a:ext cx="3972561" cy="1835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05099F4F-D57D-4430-A331-E4E1A5D79D14}"/>
              </a:ext>
            </a:extLst>
          </p:cNvPr>
          <p:cNvSpPr/>
          <p:nvPr/>
        </p:nvSpPr>
        <p:spPr>
          <a:xfrm>
            <a:off x="3215371" y="2124686"/>
            <a:ext cx="2695232" cy="173279"/>
          </a:xfrm>
          <a:custGeom>
            <a:avLst/>
            <a:gdLst>
              <a:gd name="connsiteX0" fmla="*/ 0 w 2695232"/>
              <a:gd name="connsiteY0" fmla="*/ 43320 h 173279"/>
              <a:gd name="connsiteX1" fmla="*/ 678234 w 2695232"/>
              <a:gd name="connsiteY1" fmla="*/ 43320 h 173279"/>
              <a:gd name="connsiteX2" fmla="*/ 1330382 w 2695232"/>
              <a:gd name="connsiteY2" fmla="*/ 43320 h 173279"/>
              <a:gd name="connsiteX3" fmla="*/ 1904273 w 2695232"/>
              <a:gd name="connsiteY3" fmla="*/ 43320 h 173279"/>
              <a:gd name="connsiteX4" fmla="*/ 2608593 w 2695232"/>
              <a:gd name="connsiteY4" fmla="*/ 43320 h 173279"/>
              <a:gd name="connsiteX5" fmla="*/ 2608593 w 2695232"/>
              <a:gd name="connsiteY5" fmla="*/ 0 h 173279"/>
              <a:gd name="connsiteX6" fmla="*/ 2695232 w 2695232"/>
              <a:gd name="connsiteY6" fmla="*/ 86640 h 173279"/>
              <a:gd name="connsiteX7" fmla="*/ 2608593 w 2695232"/>
              <a:gd name="connsiteY7" fmla="*/ 173279 h 173279"/>
              <a:gd name="connsiteX8" fmla="*/ 2608593 w 2695232"/>
              <a:gd name="connsiteY8" fmla="*/ 129959 h 173279"/>
              <a:gd name="connsiteX9" fmla="*/ 1956445 w 2695232"/>
              <a:gd name="connsiteY9" fmla="*/ 129959 h 173279"/>
              <a:gd name="connsiteX10" fmla="*/ 1356468 w 2695232"/>
              <a:gd name="connsiteY10" fmla="*/ 129959 h 173279"/>
              <a:gd name="connsiteX11" fmla="*/ 652148 w 2695232"/>
              <a:gd name="connsiteY11" fmla="*/ 129959 h 173279"/>
              <a:gd name="connsiteX12" fmla="*/ 0 w 2695232"/>
              <a:gd name="connsiteY12" fmla="*/ 129959 h 173279"/>
              <a:gd name="connsiteX13" fmla="*/ 0 w 2695232"/>
              <a:gd name="connsiteY13" fmla="*/ 43320 h 173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95232" h="173279" fill="none" extrusionOk="0">
                <a:moveTo>
                  <a:pt x="0" y="43320"/>
                </a:moveTo>
                <a:cubicBezTo>
                  <a:pt x="337190" y="31539"/>
                  <a:pt x="421165" y="25409"/>
                  <a:pt x="678234" y="43320"/>
                </a:cubicBezTo>
                <a:cubicBezTo>
                  <a:pt x="935303" y="61231"/>
                  <a:pt x="1184387" y="71506"/>
                  <a:pt x="1330382" y="43320"/>
                </a:cubicBezTo>
                <a:cubicBezTo>
                  <a:pt x="1476377" y="15134"/>
                  <a:pt x="1700057" y="56308"/>
                  <a:pt x="1904273" y="43320"/>
                </a:cubicBezTo>
                <a:cubicBezTo>
                  <a:pt x="2108489" y="30332"/>
                  <a:pt x="2423124" y="73085"/>
                  <a:pt x="2608593" y="43320"/>
                </a:cubicBezTo>
                <a:cubicBezTo>
                  <a:pt x="2606466" y="30150"/>
                  <a:pt x="2607460" y="13118"/>
                  <a:pt x="2608593" y="0"/>
                </a:cubicBezTo>
                <a:cubicBezTo>
                  <a:pt x="2642267" y="40389"/>
                  <a:pt x="2665241" y="58038"/>
                  <a:pt x="2695232" y="86640"/>
                </a:cubicBezTo>
                <a:cubicBezTo>
                  <a:pt x="2679595" y="105659"/>
                  <a:pt x="2650523" y="131418"/>
                  <a:pt x="2608593" y="173279"/>
                </a:cubicBezTo>
                <a:cubicBezTo>
                  <a:pt x="2608291" y="152475"/>
                  <a:pt x="2610439" y="151053"/>
                  <a:pt x="2608593" y="129959"/>
                </a:cubicBezTo>
                <a:cubicBezTo>
                  <a:pt x="2398615" y="141354"/>
                  <a:pt x="2202529" y="103389"/>
                  <a:pt x="1956445" y="129959"/>
                </a:cubicBezTo>
                <a:cubicBezTo>
                  <a:pt x="1710361" y="156529"/>
                  <a:pt x="1609545" y="116829"/>
                  <a:pt x="1356468" y="129959"/>
                </a:cubicBezTo>
                <a:cubicBezTo>
                  <a:pt x="1103391" y="143089"/>
                  <a:pt x="861092" y="156398"/>
                  <a:pt x="652148" y="129959"/>
                </a:cubicBezTo>
                <a:cubicBezTo>
                  <a:pt x="443204" y="103520"/>
                  <a:pt x="156996" y="100197"/>
                  <a:pt x="0" y="129959"/>
                </a:cubicBezTo>
                <a:cubicBezTo>
                  <a:pt x="-1376" y="89454"/>
                  <a:pt x="-1470" y="82166"/>
                  <a:pt x="0" y="43320"/>
                </a:cubicBezTo>
                <a:close/>
              </a:path>
              <a:path w="2695232" h="173279" stroke="0" extrusionOk="0">
                <a:moveTo>
                  <a:pt x="0" y="43320"/>
                </a:moveTo>
                <a:cubicBezTo>
                  <a:pt x="238824" y="13386"/>
                  <a:pt x="341437" y="52887"/>
                  <a:pt x="599976" y="43320"/>
                </a:cubicBezTo>
                <a:cubicBezTo>
                  <a:pt x="858515" y="33753"/>
                  <a:pt x="1097945" y="30864"/>
                  <a:pt x="1278211" y="43320"/>
                </a:cubicBezTo>
                <a:cubicBezTo>
                  <a:pt x="1458478" y="55776"/>
                  <a:pt x="1750213" y="9619"/>
                  <a:pt x="1982531" y="43320"/>
                </a:cubicBezTo>
                <a:cubicBezTo>
                  <a:pt x="2214849" y="77021"/>
                  <a:pt x="2432496" y="30874"/>
                  <a:pt x="2608593" y="43320"/>
                </a:cubicBezTo>
                <a:cubicBezTo>
                  <a:pt x="2609624" y="25853"/>
                  <a:pt x="2606636" y="19377"/>
                  <a:pt x="2608593" y="0"/>
                </a:cubicBezTo>
                <a:cubicBezTo>
                  <a:pt x="2647287" y="47027"/>
                  <a:pt x="2663369" y="52775"/>
                  <a:pt x="2695232" y="86640"/>
                </a:cubicBezTo>
                <a:cubicBezTo>
                  <a:pt x="2672057" y="101543"/>
                  <a:pt x="2646229" y="129779"/>
                  <a:pt x="2608593" y="173279"/>
                </a:cubicBezTo>
                <a:cubicBezTo>
                  <a:pt x="2609344" y="164316"/>
                  <a:pt x="2607226" y="141143"/>
                  <a:pt x="2608593" y="129959"/>
                </a:cubicBezTo>
                <a:cubicBezTo>
                  <a:pt x="2348077" y="113187"/>
                  <a:pt x="2202081" y="104183"/>
                  <a:pt x="2008617" y="129959"/>
                </a:cubicBezTo>
                <a:cubicBezTo>
                  <a:pt x="1815153" y="155735"/>
                  <a:pt x="1656829" y="122519"/>
                  <a:pt x="1434726" y="129959"/>
                </a:cubicBezTo>
                <a:cubicBezTo>
                  <a:pt x="1212623" y="137399"/>
                  <a:pt x="990737" y="94862"/>
                  <a:pt x="730406" y="129959"/>
                </a:cubicBezTo>
                <a:cubicBezTo>
                  <a:pt x="470075" y="165056"/>
                  <a:pt x="221789" y="148909"/>
                  <a:pt x="0" y="129959"/>
                </a:cubicBezTo>
                <a:cubicBezTo>
                  <a:pt x="2540" y="108015"/>
                  <a:pt x="1055" y="72246"/>
                  <a:pt x="0" y="4332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771817289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14F6097-28B6-4DEE-AA22-C9375C8BEBFC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54293" y="3093403"/>
            <a:ext cx="3972560" cy="1835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995A2326-BA36-4A89-9C04-13F289D0BEA5}"/>
              </a:ext>
            </a:extLst>
          </p:cNvPr>
          <p:cNvSpPr/>
          <p:nvPr/>
        </p:nvSpPr>
        <p:spPr>
          <a:xfrm>
            <a:off x="3523801" y="3664300"/>
            <a:ext cx="2695232" cy="173279"/>
          </a:xfrm>
          <a:custGeom>
            <a:avLst/>
            <a:gdLst>
              <a:gd name="connsiteX0" fmla="*/ 0 w 2695232"/>
              <a:gd name="connsiteY0" fmla="*/ 43320 h 173279"/>
              <a:gd name="connsiteX1" fmla="*/ 678234 w 2695232"/>
              <a:gd name="connsiteY1" fmla="*/ 43320 h 173279"/>
              <a:gd name="connsiteX2" fmla="*/ 1330382 w 2695232"/>
              <a:gd name="connsiteY2" fmla="*/ 43320 h 173279"/>
              <a:gd name="connsiteX3" fmla="*/ 1904273 w 2695232"/>
              <a:gd name="connsiteY3" fmla="*/ 43320 h 173279"/>
              <a:gd name="connsiteX4" fmla="*/ 2608593 w 2695232"/>
              <a:gd name="connsiteY4" fmla="*/ 43320 h 173279"/>
              <a:gd name="connsiteX5" fmla="*/ 2608593 w 2695232"/>
              <a:gd name="connsiteY5" fmla="*/ 0 h 173279"/>
              <a:gd name="connsiteX6" fmla="*/ 2695232 w 2695232"/>
              <a:gd name="connsiteY6" fmla="*/ 86640 h 173279"/>
              <a:gd name="connsiteX7" fmla="*/ 2608593 w 2695232"/>
              <a:gd name="connsiteY7" fmla="*/ 173279 h 173279"/>
              <a:gd name="connsiteX8" fmla="*/ 2608593 w 2695232"/>
              <a:gd name="connsiteY8" fmla="*/ 129959 h 173279"/>
              <a:gd name="connsiteX9" fmla="*/ 1956445 w 2695232"/>
              <a:gd name="connsiteY9" fmla="*/ 129959 h 173279"/>
              <a:gd name="connsiteX10" fmla="*/ 1356468 w 2695232"/>
              <a:gd name="connsiteY10" fmla="*/ 129959 h 173279"/>
              <a:gd name="connsiteX11" fmla="*/ 652148 w 2695232"/>
              <a:gd name="connsiteY11" fmla="*/ 129959 h 173279"/>
              <a:gd name="connsiteX12" fmla="*/ 0 w 2695232"/>
              <a:gd name="connsiteY12" fmla="*/ 129959 h 173279"/>
              <a:gd name="connsiteX13" fmla="*/ 0 w 2695232"/>
              <a:gd name="connsiteY13" fmla="*/ 43320 h 173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95232" h="173279" fill="none" extrusionOk="0">
                <a:moveTo>
                  <a:pt x="0" y="43320"/>
                </a:moveTo>
                <a:cubicBezTo>
                  <a:pt x="337190" y="31539"/>
                  <a:pt x="421165" y="25409"/>
                  <a:pt x="678234" y="43320"/>
                </a:cubicBezTo>
                <a:cubicBezTo>
                  <a:pt x="935303" y="61231"/>
                  <a:pt x="1184387" y="71506"/>
                  <a:pt x="1330382" y="43320"/>
                </a:cubicBezTo>
                <a:cubicBezTo>
                  <a:pt x="1476377" y="15134"/>
                  <a:pt x="1700057" y="56308"/>
                  <a:pt x="1904273" y="43320"/>
                </a:cubicBezTo>
                <a:cubicBezTo>
                  <a:pt x="2108489" y="30332"/>
                  <a:pt x="2423124" y="73085"/>
                  <a:pt x="2608593" y="43320"/>
                </a:cubicBezTo>
                <a:cubicBezTo>
                  <a:pt x="2606466" y="30150"/>
                  <a:pt x="2607460" y="13118"/>
                  <a:pt x="2608593" y="0"/>
                </a:cubicBezTo>
                <a:cubicBezTo>
                  <a:pt x="2642267" y="40389"/>
                  <a:pt x="2665241" y="58038"/>
                  <a:pt x="2695232" y="86640"/>
                </a:cubicBezTo>
                <a:cubicBezTo>
                  <a:pt x="2679595" y="105659"/>
                  <a:pt x="2650523" y="131418"/>
                  <a:pt x="2608593" y="173279"/>
                </a:cubicBezTo>
                <a:cubicBezTo>
                  <a:pt x="2608291" y="152475"/>
                  <a:pt x="2610439" y="151053"/>
                  <a:pt x="2608593" y="129959"/>
                </a:cubicBezTo>
                <a:cubicBezTo>
                  <a:pt x="2398615" y="141354"/>
                  <a:pt x="2202529" y="103389"/>
                  <a:pt x="1956445" y="129959"/>
                </a:cubicBezTo>
                <a:cubicBezTo>
                  <a:pt x="1710361" y="156529"/>
                  <a:pt x="1609545" y="116829"/>
                  <a:pt x="1356468" y="129959"/>
                </a:cubicBezTo>
                <a:cubicBezTo>
                  <a:pt x="1103391" y="143089"/>
                  <a:pt x="861092" y="156398"/>
                  <a:pt x="652148" y="129959"/>
                </a:cubicBezTo>
                <a:cubicBezTo>
                  <a:pt x="443204" y="103520"/>
                  <a:pt x="156996" y="100197"/>
                  <a:pt x="0" y="129959"/>
                </a:cubicBezTo>
                <a:cubicBezTo>
                  <a:pt x="-1376" y="89454"/>
                  <a:pt x="-1470" y="82166"/>
                  <a:pt x="0" y="43320"/>
                </a:cubicBezTo>
                <a:close/>
              </a:path>
              <a:path w="2695232" h="173279" stroke="0" extrusionOk="0">
                <a:moveTo>
                  <a:pt x="0" y="43320"/>
                </a:moveTo>
                <a:cubicBezTo>
                  <a:pt x="238824" y="13386"/>
                  <a:pt x="341437" y="52887"/>
                  <a:pt x="599976" y="43320"/>
                </a:cubicBezTo>
                <a:cubicBezTo>
                  <a:pt x="858515" y="33753"/>
                  <a:pt x="1097945" y="30864"/>
                  <a:pt x="1278211" y="43320"/>
                </a:cubicBezTo>
                <a:cubicBezTo>
                  <a:pt x="1458478" y="55776"/>
                  <a:pt x="1750213" y="9619"/>
                  <a:pt x="1982531" y="43320"/>
                </a:cubicBezTo>
                <a:cubicBezTo>
                  <a:pt x="2214849" y="77021"/>
                  <a:pt x="2432496" y="30874"/>
                  <a:pt x="2608593" y="43320"/>
                </a:cubicBezTo>
                <a:cubicBezTo>
                  <a:pt x="2609624" y="25853"/>
                  <a:pt x="2606636" y="19377"/>
                  <a:pt x="2608593" y="0"/>
                </a:cubicBezTo>
                <a:cubicBezTo>
                  <a:pt x="2647287" y="47027"/>
                  <a:pt x="2663369" y="52775"/>
                  <a:pt x="2695232" y="86640"/>
                </a:cubicBezTo>
                <a:cubicBezTo>
                  <a:pt x="2672057" y="101543"/>
                  <a:pt x="2646229" y="129779"/>
                  <a:pt x="2608593" y="173279"/>
                </a:cubicBezTo>
                <a:cubicBezTo>
                  <a:pt x="2609344" y="164316"/>
                  <a:pt x="2607226" y="141143"/>
                  <a:pt x="2608593" y="129959"/>
                </a:cubicBezTo>
                <a:cubicBezTo>
                  <a:pt x="2348077" y="113187"/>
                  <a:pt x="2202081" y="104183"/>
                  <a:pt x="2008617" y="129959"/>
                </a:cubicBezTo>
                <a:cubicBezTo>
                  <a:pt x="1815153" y="155735"/>
                  <a:pt x="1656829" y="122519"/>
                  <a:pt x="1434726" y="129959"/>
                </a:cubicBezTo>
                <a:cubicBezTo>
                  <a:pt x="1212623" y="137399"/>
                  <a:pt x="990737" y="94862"/>
                  <a:pt x="730406" y="129959"/>
                </a:cubicBezTo>
                <a:cubicBezTo>
                  <a:pt x="470075" y="165056"/>
                  <a:pt x="221789" y="148909"/>
                  <a:pt x="0" y="129959"/>
                </a:cubicBezTo>
                <a:cubicBezTo>
                  <a:pt x="2540" y="108015"/>
                  <a:pt x="1055" y="72246"/>
                  <a:pt x="0" y="4332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771817289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6405ED87-C8DF-4552-AC57-1FD45FB5E93C}"/>
              </a:ext>
            </a:extLst>
          </p:cNvPr>
          <p:cNvSpPr/>
          <p:nvPr/>
        </p:nvSpPr>
        <p:spPr>
          <a:xfrm>
            <a:off x="3751932" y="5675473"/>
            <a:ext cx="2695232" cy="173279"/>
          </a:xfrm>
          <a:custGeom>
            <a:avLst/>
            <a:gdLst>
              <a:gd name="connsiteX0" fmla="*/ 0 w 2695232"/>
              <a:gd name="connsiteY0" fmla="*/ 43320 h 173279"/>
              <a:gd name="connsiteX1" fmla="*/ 678234 w 2695232"/>
              <a:gd name="connsiteY1" fmla="*/ 43320 h 173279"/>
              <a:gd name="connsiteX2" fmla="*/ 1330382 w 2695232"/>
              <a:gd name="connsiteY2" fmla="*/ 43320 h 173279"/>
              <a:gd name="connsiteX3" fmla="*/ 1904273 w 2695232"/>
              <a:gd name="connsiteY3" fmla="*/ 43320 h 173279"/>
              <a:gd name="connsiteX4" fmla="*/ 2608593 w 2695232"/>
              <a:gd name="connsiteY4" fmla="*/ 43320 h 173279"/>
              <a:gd name="connsiteX5" fmla="*/ 2608593 w 2695232"/>
              <a:gd name="connsiteY5" fmla="*/ 0 h 173279"/>
              <a:gd name="connsiteX6" fmla="*/ 2695232 w 2695232"/>
              <a:gd name="connsiteY6" fmla="*/ 86640 h 173279"/>
              <a:gd name="connsiteX7" fmla="*/ 2608593 w 2695232"/>
              <a:gd name="connsiteY7" fmla="*/ 173279 h 173279"/>
              <a:gd name="connsiteX8" fmla="*/ 2608593 w 2695232"/>
              <a:gd name="connsiteY8" fmla="*/ 129959 h 173279"/>
              <a:gd name="connsiteX9" fmla="*/ 1956445 w 2695232"/>
              <a:gd name="connsiteY9" fmla="*/ 129959 h 173279"/>
              <a:gd name="connsiteX10" fmla="*/ 1356468 w 2695232"/>
              <a:gd name="connsiteY10" fmla="*/ 129959 h 173279"/>
              <a:gd name="connsiteX11" fmla="*/ 652148 w 2695232"/>
              <a:gd name="connsiteY11" fmla="*/ 129959 h 173279"/>
              <a:gd name="connsiteX12" fmla="*/ 0 w 2695232"/>
              <a:gd name="connsiteY12" fmla="*/ 129959 h 173279"/>
              <a:gd name="connsiteX13" fmla="*/ 0 w 2695232"/>
              <a:gd name="connsiteY13" fmla="*/ 43320 h 173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95232" h="173279" fill="none" extrusionOk="0">
                <a:moveTo>
                  <a:pt x="0" y="43320"/>
                </a:moveTo>
                <a:cubicBezTo>
                  <a:pt x="337190" y="31539"/>
                  <a:pt x="421165" y="25409"/>
                  <a:pt x="678234" y="43320"/>
                </a:cubicBezTo>
                <a:cubicBezTo>
                  <a:pt x="935303" y="61231"/>
                  <a:pt x="1184387" y="71506"/>
                  <a:pt x="1330382" y="43320"/>
                </a:cubicBezTo>
                <a:cubicBezTo>
                  <a:pt x="1476377" y="15134"/>
                  <a:pt x="1700057" y="56308"/>
                  <a:pt x="1904273" y="43320"/>
                </a:cubicBezTo>
                <a:cubicBezTo>
                  <a:pt x="2108489" y="30332"/>
                  <a:pt x="2423124" y="73085"/>
                  <a:pt x="2608593" y="43320"/>
                </a:cubicBezTo>
                <a:cubicBezTo>
                  <a:pt x="2606466" y="30150"/>
                  <a:pt x="2607460" y="13118"/>
                  <a:pt x="2608593" y="0"/>
                </a:cubicBezTo>
                <a:cubicBezTo>
                  <a:pt x="2642267" y="40389"/>
                  <a:pt x="2665241" y="58038"/>
                  <a:pt x="2695232" y="86640"/>
                </a:cubicBezTo>
                <a:cubicBezTo>
                  <a:pt x="2679595" y="105659"/>
                  <a:pt x="2650523" y="131418"/>
                  <a:pt x="2608593" y="173279"/>
                </a:cubicBezTo>
                <a:cubicBezTo>
                  <a:pt x="2608291" y="152475"/>
                  <a:pt x="2610439" y="151053"/>
                  <a:pt x="2608593" y="129959"/>
                </a:cubicBezTo>
                <a:cubicBezTo>
                  <a:pt x="2398615" y="141354"/>
                  <a:pt x="2202529" y="103389"/>
                  <a:pt x="1956445" y="129959"/>
                </a:cubicBezTo>
                <a:cubicBezTo>
                  <a:pt x="1710361" y="156529"/>
                  <a:pt x="1609545" y="116829"/>
                  <a:pt x="1356468" y="129959"/>
                </a:cubicBezTo>
                <a:cubicBezTo>
                  <a:pt x="1103391" y="143089"/>
                  <a:pt x="861092" y="156398"/>
                  <a:pt x="652148" y="129959"/>
                </a:cubicBezTo>
                <a:cubicBezTo>
                  <a:pt x="443204" y="103520"/>
                  <a:pt x="156996" y="100197"/>
                  <a:pt x="0" y="129959"/>
                </a:cubicBezTo>
                <a:cubicBezTo>
                  <a:pt x="-1376" y="89454"/>
                  <a:pt x="-1470" y="82166"/>
                  <a:pt x="0" y="43320"/>
                </a:cubicBezTo>
                <a:close/>
              </a:path>
              <a:path w="2695232" h="173279" stroke="0" extrusionOk="0">
                <a:moveTo>
                  <a:pt x="0" y="43320"/>
                </a:moveTo>
                <a:cubicBezTo>
                  <a:pt x="238824" y="13386"/>
                  <a:pt x="341437" y="52887"/>
                  <a:pt x="599976" y="43320"/>
                </a:cubicBezTo>
                <a:cubicBezTo>
                  <a:pt x="858515" y="33753"/>
                  <a:pt x="1097945" y="30864"/>
                  <a:pt x="1278211" y="43320"/>
                </a:cubicBezTo>
                <a:cubicBezTo>
                  <a:pt x="1458478" y="55776"/>
                  <a:pt x="1750213" y="9619"/>
                  <a:pt x="1982531" y="43320"/>
                </a:cubicBezTo>
                <a:cubicBezTo>
                  <a:pt x="2214849" y="77021"/>
                  <a:pt x="2432496" y="30874"/>
                  <a:pt x="2608593" y="43320"/>
                </a:cubicBezTo>
                <a:cubicBezTo>
                  <a:pt x="2609624" y="25853"/>
                  <a:pt x="2606636" y="19377"/>
                  <a:pt x="2608593" y="0"/>
                </a:cubicBezTo>
                <a:cubicBezTo>
                  <a:pt x="2647287" y="47027"/>
                  <a:pt x="2663369" y="52775"/>
                  <a:pt x="2695232" y="86640"/>
                </a:cubicBezTo>
                <a:cubicBezTo>
                  <a:pt x="2672057" y="101543"/>
                  <a:pt x="2646229" y="129779"/>
                  <a:pt x="2608593" y="173279"/>
                </a:cubicBezTo>
                <a:cubicBezTo>
                  <a:pt x="2609344" y="164316"/>
                  <a:pt x="2607226" y="141143"/>
                  <a:pt x="2608593" y="129959"/>
                </a:cubicBezTo>
                <a:cubicBezTo>
                  <a:pt x="2348077" y="113187"/>
                  <a:pt x="2202081" y="104183"/>
                  <a:pt x="2008617" y="129959"/>
                </a:cubicBezTo>
                <a:cubicBezTo>
                  <a:pt x="1815153" y="155735"/>
                  <a:pt x="1656829" y="122519"/>
                  <a:pt x="1434726" y="129959"/>
                </a:cubicBezTo>
                <a:cubicBezTo>
                  <a:pt x="1212623" y="137399"/>
                  <a:pt x="990737" y="94862"/>
                  <a:pt x="730406" y="129959"/>
                </a:cubicBezTo>
                <a:cubicBezTo>
                  <a:pt x="470075" y="165056"/>
                  <a:pt x="221789" y="148909"/>
                  <a:pt x="0" y="129959"/>
                </a:cubicBezTo>
                <a:cubicBezTo>
                  <a:pt x="2540" y="108015"/>
                  <a:pt x="1055" y="72246"/>
                  <a:pt x="0" y="4332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771817289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405436F-CF2F-4007-8AE7-C8BA3758BC58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8339" y="4998639"/>
            <a:ext cx="3972560" cy="1835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6A742BA-99AE-497A-9395-C0A760904B56}"/>
              </a:ext>
            </a:extLst>
          </p:cNvPr>
          <p:cNvSpPr txBox="1"/>
          <p:nvPr/>
        </p:nvSpPr>
        <p:spPr>
          <a:xfrm>
            <a:off x="3446374" y="3972138"/>
            <a:ext cx="2762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부메랑 모양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힘을 주는 위치에 따라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회전이 생기고 그에 따라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오른쪽으로 휘어져서 날아감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AAC0F57-F456-4711-A3C4-469E50ABDD8D}"/>
              </a:ext>
            </a:extLst>
          </p:cNvPr>
          <p:cNvSpPr txBox="1"/>
          <p:nvPr/>
        </p:nvSpPr>
        <p:spPr>
          <a:xfrm>
            <a:off x="3589412" y="5986388"/>
            <a:ext cx="2964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아무리 복잡해도 </a:t>
            </a:r>
            <a:r>
              <a:rPr lang="ko-KR" altLang="en-US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좌우상하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 algn="ctr"/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대칭이라면 일직선으로 날아감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3FF1E4BC-D3AD-4A02-A637-03D6088309CD}"/>
              </a:ext>
            </a:extLst>
          </p:cNvPr>
          <p:cNvSpPr/>
          <p:nvPr/>
        </p:nvSpPr>
        <p:spPr>
          <a:xfrm>
            <a:off x="1240104" y="3185625"/>
            <a:ext cx="609600" cy="6576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0E9B00B-12CF-4C2B-97E5-B88C4B724632}"/>
              </a:ext>
            </a:extLst>
          </p:cNvPr>
          <p:cNvCxnSpPr>
            <a:cxnSpLocks/>
          </p:cNvCxnSpPr>
          <p:nvPr/>
        </p:nvCxnSpPr>
        <p:spPr>
          <a:xfrm>
            <a:off x="1798321" y="3563262"/>
            <a:ext cx="1602447" cy="8538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284FB438-0C2C-4F3F-8E98-456181043F98}"/>
              </a:ext>
            </a:extLst>
          </p:cNvPr>
          <p:cNvSpPr txBox="1"/>
          <p:nvPr/>
        </p:nvSpPr>
        <p:spPr>
          <a:xfrm>
            <a:off x="3940060" y="2337509"/>
            <a:ext cx="1245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화살표 모양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52D7C89-5E17-4772-887A-2C5C13E51A71}"/>
              </a:ext>
            </a:extLst>
          </p:cNvPr>
          <p:cNvSpPr txBox="1"/>
          <p:nvPr/>
        </p:nvSpPr>
        <p:spPr>
          <a:xfrm>
            <a:off x="10951896" y="3750939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GIF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파일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5C471689-C3E5-4C78-BC03-4F15A6BA22E7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EC14194F-2399-4F54-B848-FBF5C5026F98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B24825D5-0D20-45DC-810E-A83EE0B7077D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62" name="그룹 61">
                  <a:extLst>
                    <a:ext uri="{FF2B5EF4-FFF2-40B4-BE49-F238E27FC236}">
                      <a16:creationId xmlns:a16="http://schemas.microsoft.com/office/drawing/2014/main" id="{4AF0773F-88E2-43C0-BE3C-5AB6B1EAFB5F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6A16716F-6BEE-47B6-879C-377A390F1182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8E9DAA0A-B6BC-47C2-AE05-C8F114418F48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346DE03D-1900-4472-8843-ACB7B9E83CA3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14D78EB-9F9D-4AAC-86A1-AB880CC9962A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3AFDE8A-3BA4-4708-8DCB-A61F175DFA26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0EAFEC6-3A1B-4A32-88BC-150DD0464BE9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tx1"/>
                  </a:solidFill>
                </a:rPr>
                <a:t>개발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r>
                <a:rPr lang="ko-KR" altLang="en-US" dirty="0">
                  <a:solidFill>
                    <a:schemeClr val="tx1"/>
                  </a:solidFill>
                </a:rPr>
                <a:t>내용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3D29611-3C26-48EF-BFFF-7CEBC7169A7F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D95894C-277A-4408-BB42-D695B3290435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56640F79-BE59-4A99-AAA8-F0D3D71B6DEF}"/>
              </a:ext>
            </a:extLst>
          </p:cNvPr>
          <p:cNvSpPr txBox="1"/>
          <p:nvPr/>
        </p:nvSpPr>
        <p:spPr>
          <a:xfrm>
            <a:off x="11349443" y="753607"/>
            <a:ext cx="85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10/18</a:t>
            </a:r>
          </a:p>
        </p:txBody>
      </p:sp>
    </p:spTree>
    <p:extLst>
      <p:ext uri="{BB962C8B-B14F-4D97-AF65-F5344CB8AC3E}">
        <p14:creationId xmlns:p14="http://schemas.microsoft.com/office/powerpoint/2010/main" val="24287453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4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529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개발 내용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플레이어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5" name="그림 4" descr="실외, 스키타기, 남자, 하얀색이(가) 표시된 사진&#10;&#10;자동 생성된 설명">
            <a:extLst>
              <a:ext uri="{FF2B5EF4-FFF2-40B4-BE49-F238E27FC236}">
                <a16:creationId xmlns:a16="http://schemas.microsoft.com/office/drawing/2014/main" id="{7D31E051-C360-4825-9C4C-20A86B2F1B8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6166" y="2157171"/>
            <a:ext cx="3153862" cy="3215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2E034C7C-7A33-4938-9853-D6A3E4B2AFC2}"/>
              </a:ext>
            </a:extLst>
          </p:cNvPr>
          <p:cNvSpPr txBox="1"/>
          <p:nvPr/>
        </p:nvSpPr>
        <p:spPr>
          <a:xfrm>
            <a:off x="5232261" y="5156779"/>
            <a:ext cx="15856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플레이어 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UI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HP,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Ammo</a:t>
            </a:r>
          </a:p>
          <a:p>
            <a:pPr marL="285750" indent="-285750">
              <a:buFontTx/>
              <a:buChar char="-"/>
            </a:pP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E16705A-04CC-4EC7-B3CD-DD661528F1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4501" y="5078126"/>
            <a:ext cx="1819275" cy="15525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25229171-C7A5-4049-BFE7-9CE47CFAC75F}"/>
              </a:ext>
            </a:extLst>
          </p:cNvPr>
          <p:cNvSpPr txBox="1"/>
          <p:nvPr/>
        </p:nvSpPr>
        <p:spPr>
          <a:xfrm>
            <a:off x="5232261" y="1840041"/>
            <a:ext cx="2762295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애니메이션 </a:t>
            </a:r>
            <a:r>
              <a:rPr lang="ko-KR" altLang="en-US" b="1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블루프린트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제작 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Aim Offset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Reload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Idle, Run, Fire, Zoom</a:t>
            </a:r>
          </a:p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Crouch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등 상태 전환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사운드 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격발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재장전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 No Ammo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상태 격발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총알 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Effect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에 따라 다른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효과음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endParaRPr lang="en-US" altLang="ko-KR" dirty="0"/>
          </a:p>
          <a:p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7678BC4-3237-4963-AD0A-020007AF5C9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90326" y="5683833"/>
            <a:ext cx="1307072" cy="584776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:a16="http://schemas.microsoft.com/office/drawing/2014/main" id="{DB9882C6-F229-4D31-9886-89BF4A333A04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40D2EF3B-A8A2-4BE2-A05F-E209032D08C4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F6ADD0DB-CAE0-4748-9F68-3DAF2AFF33C4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56" name="그룹 55">
                  <a:extLst>
                    <a:ext uri="{FF2B5EF4-FFF2-40B4-BE49-F238E27FC236}">
                      <a16:creationId xmlns:a16="http://schemas.microsoft.com/office/drawing/2014/main" id="{D23FDA81-B651-43F9-BCFB-4DDFD9598516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59" name="TextBox 58">
                    <a:extLst>
                      <a:ext uri="{FF2B5EF4-FFF2-40B4-BE49-F238E27FC236}">
                        <a16:creationId xmlns:a16="http://schemas.microsoft.com/office/drawing/2014/main" id="{5D78FCB9-4553-40A9-9D66-AD0A7C60908E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CE60329F-9F13-499F-BBEA-F8E4B687D13C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BFE1535-5DFB-4C31-BF22-3D5B002BDD58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33DB14C4-CD42-4B9D-95E8-0919B6833192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FAC94A-8C46-467E-A0D3-CC0415D2EFA7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3C04D9B-8888-48DB-8D29-5ED554C494BF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tx1"/>
                  </a:solidFill>
                </a:rPr>
                <a:t>개발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r>
                <a:rPr lang="ko-KR" altLang="en-US" dirty="0">
                  <a:solidFill>
                    <a:schemeClr val="tx1"/>
                  </a:solidFill>
                </a:rPr>
                <a:t>내용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F715AEC-E4FF-4F6E-A839-16C94A9FAF6B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E5B9505-5C24-4160-9A6A-B2187F09DC6F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A7F0E577-BCCC-49A0-8016-345111675DD5}"/>
              </a:ext>
            </a:extLst>
          </p:cNvPr>
          <p:cNvSpPr txBox="1"/>
          <p:nvPr/>
        </p:nvSpPr>
        <p:spPr>
          <a:xfrm>
            <a:off x="11349443" y="753607"/>
            <a:ext cx="85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11/18</a:t>
            </a:r>
          </a:p>
        </p:txBody>
      </p:sp>
    </p:spTree>
    <p:extLst>
      <p:ext uri="{BB962C8B-B14F-4D97-AF65-F5344CB8AC3E}">
        <p14:creationId xmlns:p14="http://schemas.microsoft.com/office/powerpoint/2010/main" val="318443046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4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529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개발 내용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적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NPC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126E8D4-D4FE-4537-B17F-9D82C79B0D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8501" y="1594614"/>
            <a:ext cx="2403439" cy="249727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0E541A4-6012-4E57-832A-E25A62926C0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6569" y="1506818"/>
            <a:ext cx="3647093" cy="258507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A69EDFF-D94F-4259-BE21-83D34A96827F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13990" y="2920862"/>
            <a:ext cx="1571920" cy="117102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B3F5E91-8A39-42CE-B043-B48049934D4A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24296" y="1949250"/>
            <a:ext cx="2149347" cy="214264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33EBD2D-8DC6-4FFA-88DC-928C4C2DAC7B}"/>
              </a:ext>
            </a:extLst>
          </p:cNvPr>
          <p:cNvSpPr txBox="1"/>
          <p:nvPr/>
        </p:nvSpPr>
        <p:spPr>
          <a:xfrm>
            <a:off x="4529974" y="5166516"/>
            <a:ext cx="1997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여기는 </a:t>
            </a:r>
            <a:r>
              <a:rPr lang="ko-KR" altLang="en-US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작성좀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ㅎㅎ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;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1291C21-66F4-43A5-B497-91F94EEE63C3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29B7364F-EDF2-44BC-8984-4A6896B70A0A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D42B6C4F-65A4-4825-B526-FC3B68D59EC1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43" name="그룹 42">
                  <a:extLst>
                    <a:ext uri="{FF2B5EF4-FFF2-40B4-BE49-F238E27FC236}">
                      <a16:creationId xmlns:a16="http://schemas.microsoft.com/office/drawing/2014/main" id="{34218430-8FD0-45EF-AB50-37ED31E5A234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49FE91BB-B926-4B8C-8CAD-11018D1ADFC5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E1F9BE34-3BA2-4B97-9B31-4C516F4A6AC0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01075384-B7AA-4833-90CE-CE32D7738892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0BDAE55-4AA6-44D8-9F7E-9C64622A7D6A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12D9952-9B2E-48D2-8044-7D7D863EBFF6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3E146DC-2C03-49F3-A3AA-44699AA998AB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tx1"/>
                  </a:solidFill>
                </a:rPr>
                <a:t>개발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r>
                <a:rPr lang="ko-KR" altLang="en-US" dirty="0">
                  <a:solidFill>
                    <a:schemeClr val="tx1"/>
                  </a:solidFill>
                </a:rPr>
                <a:t>내용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E40E426-7505-4C6B-A134-9EC24E0B2046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FA6C30-A9CA-45E7-85F3-9EBBD52EA3D2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7C0F791-2D71-487F-9E9B-0D8444D5C271}"/>
              </a:ext>
            </a:extLst>
          </p:cNvPr>
          <p:cNvSpPr txBox="1"/>
          <p:nvPr/>
        </p:nvSpPr>
        <p:spPr>
          <a:xfrm>
            <a:off x="11349443" y="753607"/>
            <a:ext cx="85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12/18</a:t>
            </a:r>
          </a:p>
        </p:txBody>
      </p:sp>
    </p:spTree>
    <p:extLst>
      <p:ext uri="{BB962C8B-B14F-4D97-AF65-F5344CB8AC3E}">
        <p14:creationId xmlns:p14="http://schemas.microsoft.com/office/powerpoint/2010/main" val="20799862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4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529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개발 내용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맵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91653A-4B39-411D-B1C4-1B4BCA4F9F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0717" y="1245950"/>
            <a:ext cx="5297579" cy="31943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CB5E39F-FB8B-47A5-AA22-25124DF3AB6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4271" y="3338127"/>
            <a:ext cx="6042720" cy="32647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85C4CAF-BA34-4EF6-8B78-E0E26F3650A7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232270"/>
            <a:ext cx="5322096" cy="31031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299FBA9-7785-4006-AADE-506C030E0E9B}"/>
              </a:ext>
            </a:extLst>
          </p:cNvPr>
          <p:cNvSpPr txBox="1"/>
          <p:nvPr/>
        </p:nvSpPr>
        <p:spPr>
          <a:xfrm>
            <a:off x="8545796" y="5282677"/>
            <a:ext cx="2919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테마별</a:t>
            </a:r>
            <a:r>
              <a:rPr lang="ko-KR" altLang="en-US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en-US" altLang="ko-KR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3</a:t>
            </a:r>
            <a:r>
              <a:rPr lang="ko-KR" altLang="en-US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개의 스테이지</a:t>
            </a:r>
            <a:endParaRPr lang="en-US" altLang="ko-KR" sz="2400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 algn="ctr"/>
            <a:r>
              <a:rPr lang="en-US" altLang="ko-KR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</a:t>
            </a:r>
            <a:r>
              <a:rPr lang="ko-KR" altLang="en-US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자연</a:t>
            </a:r>
            <a:r>
              <a:rPr lang="en-US" altLang="ko-KR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ko-KR" altLang="en-US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유적</a:t>
            </a:r>
            <a:r>
              <a:rPr lang="en-US" altLang="ko-KR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ko-KR" altLang="en-US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도시</a:t>
            </a:r>
            <a:r>
              <a:rPr lang="en-US" altLang="ko-KR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)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7BFC0BC-AF06-4ECA-BC13-C08DC89F2F41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8530824-8FA5-4C89-B430-C189DB753A7D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F77121CC-A94C-46E0-8FA7-AA0E7D4AE5A6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71BACEF3-BC57-4E9E-8C7A-68117A49D209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0BEB9692-FCAA-495A-A14E-45BAFE7A487D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35E3129B-B40B-4DEA-906F-6945208D1515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33C89AF6-3E0B-4179-8447-EB4BDDD3F155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AAE416B-2A72-413D-9078-9EA0B8DE8A7C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786A811-D838-4C01-970D-CDEE48E52E6B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FC928A2-581C-49BA-90B5-10536F496A53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tx1"/>
                  </a:solidFill>
                </a:rPr>
                <a:t>개발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r>
                <a:rPr lang="ko-KR" altLang="en-US" dirty="0">
                  <a:solidFill>
                    <a:schemeClr val="tx1"/>
                  </a:solidFill>
                </a:rPr>
                <a:t>내용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E9502C5-A12F-4AB6-8CDD-AD09B3760FB1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DCBE00-AA78-4AD2-A4AF-712620BC37BC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9C2AB9AC-F559-4906-BD75-7AD3CDDD1C15}"/>
              </a:ext>
            </a:extLst>
          </p:cNvPr>
          <p:cNvSpPr txBox="1"/>
          <p:nvPr/>
        </p:nvSpPr>
        <p:spPr>
          <a:xfrm>
            <a:off x="11349443" y="753607"/>
            <a:ext cx="85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13/18</a:t>
            </a:r>
          </a:p>
        </p:txBody>
      </p:sp>
    </p:spTree>
    <p:extLst>
      <p:ext uri="{BB962C8B-B14F-4D97-AF65-F5344CB8AC3E}">
        <p14:creationId xmlns:p14="http://schemas.microsoft.com/office/powerpoint/2010/main" val="327499696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5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480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조작법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3" name="그림 2" descr="키보드, 컴퓨터, 전자기기, 실내이(가) 표시된 사진&#10;&#10;자동 생성된 설명">
            <a:extLst>
              <a:ext uri="{FF2B5EF4-FFF2-40B4-BE49-F238E27FC236}">
                <a16:creationId xmlns:a16="http://schemas.microsoft.com/office/drawing/2014/main" id="{C191B0F3-03F6-4AC2-9DC6-C1E8CAE5DE6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7077" y="1947703"/>
            <a:ext cx="7102040" cy="3195918"/>
          </a:xfrm>
          <a:prstGeom prst="rect">
            <a:avLst/>
          </a:prstGeom>
        </p:spPr>
      </p:pic>
      <p:pic>
        <p:nvPicPr>
          <p:cNvPr id="6" name="그림 5" descr="실내, 사진, 하얀색, 게임이(가) 표시된 사진&#10;&#10;자동 생성된 설명">
            <a:extLst>
              <a:ext uri="{FF2B5EF4-FFF2-40B4-BE49-F238E27FC236}">
                <a16:creationId xmlns:a16="http://schemas.microsoft.com/office/drawing/2014/main" id="{7F92ADD4-B053-4AB9-ACF3-385DE4E498D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65561" y="1847723"/>
            <a:ext cx="1676400" cy="2725494"/>
          </a:xfrm>
          <a:prstGeom prst="rect">
            <a:avLst/>
          </a:prstGeom>
        </p:spPr>
      </p:pic>
      <p:sp>
        <p:nvSpPr>
          <p:cNvPr id="8" name="사각형: 빗면 7">
            <a:extLst>
              <a:ext uri="{FF2B5EF4-FFF2-40B4-BE49-F238E27FC236}">
                <a16:creationId xmlns:a16="http://schemas.microsoft.com/office/drawing/2014/main" id="{88D396BB-7222-49D5-863A-EE7364B46678}"/>
              </a:ext>
            </a:extLst>
          </p:cNvPr>
          <p:cNvSpPr/>
          <p:nvPr/>
        </p:nvSpPr>
        <p:spPr>
          <a:xfrm>
            <a:off x="3262078" y="3084203"/>
            <a:ext cx="519953" cy="502023"/>
          </a:xfrm>
          <a:prstGeom prst="bevel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빗면 19">
            <a:extLst>
              <a:ext uri="{FF2B5EF4-FFF2-40B4-BE49-F238E27FC236}">
                <a16:creationId xmlns:a16="http://schemas.microsoft.com/office/drawing/2014/main" id="{C55BAD67-AB20-4ADA-BCDD-F3C4C96DF67E}"/>
              </a:ext>
            </a:extLst>
          </p:cNvPr>
          <p:cNvSpPr/>
          <p:nvPr/>
        </p:nvSpPr>
        <p:spPr>
          <a:xfrm>
            <a:off x="3390822" y="3536697"/>
            <a:ext cx="519953" cy="502023"/>
          </a:xfrm>
          <a:prstGeom prst="bevel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빗면 21">
            <a:extLst>
              <a:ext uri="{FF2B5EF4-FFF2-40B4-BE49-F238E27FC236}">
                <a16:creationId xmlns:a16="http://schemas.microsoft.com/office/drawing/2014/main" id="{A2360FC9-CABD-465E-AEA9-57C0E776B5DB}"/>
              </a:ext>
            </a:extLst>
          </p:cNvPr>
          <p:cNvSpPr/>
          <p:nvPr/>
        </p:nvSpPr>
        <p:spPr>
          <a:xfrm>
            <a:off x="3844751" y="3536695"/>
            <a:ext cx="519953" cy="502023"/>
          </a:xfrm>
          <a:prstGeom prst="bevel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빗면 22">
            <a:extLst>
              <a:ext uri="{FF2B5EF4-FFF2-40B4-BE49-F238E27FC236}">
                <a16:creationId xmlns:a16="http://schemas.microsoft.com/office/drawing/2014/main" id="{86DFBE9E-4E21-4C40-83D7-569E36B8C252}"/>
              </a:ext>
            </a:extLst>
          </p:cNvPr>
          <p:cNvSpPr/>
          <p:nvPr/>
        </p:nvSpPr>
        <p:spPr>
          <a:xfrm>
            <a:off x="2939381" y="3536695"/>
            <a:ext cx="519953" cy="502023"/>
          </a:xfrm>
          <a:prstGeom prst="bevel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28A0615-4713-4852-9E3F-041C5CA982BD}"/>
              </a:ext>
            </a:extLst>
          </p:cNvPr>
          <p:cNvCxnSpPr>
            <a:cxnSpLocks/>
            <a:stCxn id="20" idx="3"/>
          </p:cNvCxnSpPr>
          <p:nvPr/>
        </p:nvCxnSpPr>
        <p:spPr>
          <a:xfrm flipH="1">
            <a:off x="2840737" y="3975967"/>
            <a:ext cx="810062" cy="1444652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CC34F2F-235A-43F8-9E3B-57FEA0D65970}"/>
              </a:ext>
            </a:extLst>
          </p:cNvPr>
          <p:cNvSpPr txBox="1"/>
          <p:nvPr/>
        </p:nvSpPr>
        <p:spPr>
          <a:xfrm>
            <a:off x="2052412" y="5579522"/>
            <a:ext cx="15766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en-US" altLang="ko-KR" sz="2000" dirty="0">
                <a:solidFill>
                  <a:srgbClr val="FFFF66"/>
                </a:solidFill>
              </a:rPr>
              <a:t>WASD</a:t>
            </a:r>
            <a:r>
              <a:rPr lang="ko-KR" altLang="en-US" sz="2000" dirty="0"/>
              <a:t> </a:t>
            </a:r>
            <a:r>
              <a:rPr lang="en-US" altLang="ko-KR" sz="2000" dirty="0"/>
              <a:t>: </a:t>
            </a:r>
            <a:r>
              <a:rPr lang="ko-KR" altLang="en-US" sz="2000" dirty="0"/>
              <a:t>이동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C2999A2-38D7-463D-A5EB-11C9EA016DFB}"/>
              </a:ext>
            </a:extLst>
          </p:cNvPr>
          <p:cNvSpPr/>
          <p:nvPr/>
        </p:nvSpPr>
        <p:spPr>
          <a:xfrm>
            <a:off x="10149651" y="2757975"/>
            <a:ext cx="233083" cy="24204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A2CB1310-BAB9-4E32-B7C9-65CEA94E6DAA}"/>
              </a:ext>
            </a:extLst>
          </p:cNvPr>
          <p:cNvSpPr/>
          <p:nvPr/>
        </p:nvSpPr>
        <p:spPr>
          <a:xfrm>
            <a:off x="10870515" y="2757975"/>
            <a:ext cx="233083" cy="2420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52521E5-7A83-4958-8E68-C9F5DF8E0989}"/>
              </a:ext>
            </a:extLst>
          </p:cNvPr>
          <p:cNvSpPr/>
          <p:nvPr/>
        </p:nvSpPr>
        <p:spPr>
          <a:xfrm>
            <a:off x="9717905" y="2374564"/>
            <a:ext cx="1771711" cy="2155900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9B215F-C933-4731-A790-10E7F7CC9023}"/>
              </a:ext>
            </a:extLst>
          </p:cNvPr>
          <p:cNvSpPr txBox="1"/>
          <p:nvPr/>
        </p:nvSpPr>
        <p:spPr>
          <a:xfrm>
            <a:off x="9137968" y="5100058"/>
            <a:ext cx="2555508" cy="1438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00B0F0"/>
                </a:solidFill>
              </a:rPr>
              <a:t>Left Button</a:t>
            </a:r>
            <a:r>
              <a:rPr lang="ko-KR" altLang="en-US" sz="2000" dirty="0">
                <a:solidFill>
                  <a:srgbClr val="00B0F0"/>
                </a:solidFill>
              </a:rPr>
              <a:t> </a:t>
            </a:r>
            <a:r>
              <a:rPr lang="en-US" altLang="ko-KR" sz="2000" dirty="0"/>
              <a:t>: </a:t>
            </a:r>
            <a:r>
              <a:rPr lang="ko-KR" altLang="en-US" sz="2000" dirty="0"/>
              <a:t>공격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FF0000"/>
                </a:solidFill>
              </a:rPr>
              <a:t>Right Button </a:t>
            </a:r>
            <a:r>
              <a:rPr lang="en-US" altLang="ko-KR" sz="2000" dirty="0"/>
              <a:t>: </a:t>
            </a:r>
            <a:r>
              <a:rPr lang="ko-KR" altLang="en-US" sz="2000" dirty="0"/>
              <a:t>조준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B050"/>
                </a:solidFill>
              </a:rPr>
              <a:t>마우스 이동 </a:t>
            </a:r>
            <a:r>
              <a:rPr lang="en-US" altLang="ko-KR" sz="2000" dirty="0"/>
              <a:t>: </a:t>
            </a:r>
            <a:r>
              <a:rPr lang="ko-KR" altLang="en-US" sz="2000" dirty="0"/>
              <a:t>방향 전환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5609C393-49D8-4978-8E2F-1A41F9D60A9B}"/>
              </a:ext>
            </a:extLst>
          </p:cNvPr>
          <p:cNvCxnSpPr>
            <a:stCxn id="6" idx="2"/>
            <a:endCxn id="33" idx="0"/>
          </p:cNvCxnSpPr>
          <p:nvPr/>
        </p:nvCxnSpPr>
        <p:spPr>
          <a:xfrm flipH="1">
            <a:off x="10415722" y="4573217"/>
            <a:ext cx="188039" cy="52684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사각형: 빗면 37">
            <a:extLst>
              <a:ext uri="{FF2B5EF4-FFF2-40B4-BE49-F238E27FC236}">
                <a16:creationId xmlns:a16="http://schemas.microsoft.com/office/drawing/2014/main" id="{D1205CF1-4E1C-4FA1-BF8C-C680FACAEA14}"/>
              </a:ext>
            </a:extLst>
          </p:cNvPr>
          <p:cNvSpPr/>
          <p:nvPr/>
        </p:nvSpPr>
        <p:spPr>
          <a:xfrm>
            <a:off x="4750121" y="3513321"/>
            <a:ext cx="519953" cy="502023"/>
          </a:xfrm>
          <a:prstGeom prst="bevel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4D88B77-ACD3-485D-AE96-3957809C9852}"/>
              </a:ext>
            </a:extLst>
          </p:cNvPr>
          <p:cNvCxnSpPr>
            <a:cxnSpLocks/>
            <a:stCxn id="38" idx="2"/>
            <a:endCxn id="40" idx="0"/>
          </p:cNvCxnSpPr>
          <p:nvPr/>
        </p:nvCxnSpPr>
        <p:spPr>
          <a:xfrm>
            <a:off x="5010098" y="4015344"/>
            <a:ext cx="268042" cy="15641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197C462-EF2D-4EAA-88A3-EF46A6CB2815}"/>
              </a:ext>
            </a:extLst>
          </p:cNvPr>
          <p:cNvSpPr txBox="1"/>
          <p:nvPr/>
        </p:nvSpPr>
        <p:spPr>
          <a:xfrm>
            <a:off x="4769026" y="5579522"/>
            <a:ext cx="1018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en-US" altLang="ko-KR" sz="2000" dirty="0">
                <a:solidFill>
                  <a:schemeClr val="accent1">
                    <a:lumMod val="75000"/>
                  </a:schemeClr>
                </a:solidFill>
              </a:rPr>
              <a:t>G</a:t>
            </a: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2000" dirty="0"/>
              <a:t>: </a:t>
            </a:r>
            <a:r>
              <a:rPr lang="ko-KR" altLang="en-US" sz="2000" dirty="0"/>
              <a:t>폭탄</a:t>
            </a:r>
          </a:p>
        </p:txBody>
      </p:sp>
      <p:sp>
        <p:nvSpPr>
          <p:cNvPr id="34" name="사각형: 빗면 33">
            <a:extLst>
              <a:ext uri="{FF2B5EF4-FFF2-40B4-BE49-F238E27FC236}">
                <a16:creationId xmlns:a16="http://schemas.microsoft.com/office/drawing/2014/main" id="{805FC813-FDB8-4511-BC0B-0E6BAEB66988}"/>
              </a:ext>
            </a:extLst>
          </p:cNvPr>
          <p:cNvSpPr/>
          <p:nvPr/>
        </p:nvSpPr>
        <p:spPr>
          <a:xfrm>
            <a:off x="2098002" y="3084203"/>
            <a:ext cx="767499" cy="490813"/>
          </a:xfrm>
          <a:prstGeom prst="bevel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EBD30429-250D-418D-A2C7-97B1948D65CE}"/>
              </a:ext>
            </a:extLst>
          </p:cNvPr>
          <p:cNvCxnSpPr>
            <a:cxnSpLocks/>
            <a:stCxn id="34" idx="3"/>
            <a:endCxn id="39" idx="0"/>
          </p:cNvCxnSpPr>
          <p:nvPr/>
        </p:nvCxnSpPr>
        <p:spPr>
          <a:xfrm flipH="1">
            <a:off x="1164002" y="3513664"/>
            <a:ext cx="1317750" cy="89272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AF55DC7-AD67-4A62-920D-0CFB35D5AB18}"/>
              </a:ext>
            </a:extLst>
          </p:cNvPr>
          <p:cNvSpPr txBox="1"/>
          <p:nvPr/>
        </p:nvSpPr>
        <p:spPr>
          <a:xfrm>
            <a:off x="304824" y="4406386"/>
            <a:ext cx="1718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en-US" altLang="ko-KR" sz="2000" dirty="0">
                <a:solidFill>
                  <a:srgbClr val="FF0000"/>
                </a:solidFill>
              </a:rPr>
              <a:t>Tab</a:t>
            </a:r>
            <a:r>
              <a:rPr lang="ko-KR" altLang="en-US" sz="2000" dirty="0"/>
              <a:t> </a:t>
            </a:r>
            <a:r>
              <a:rPr lang="en-US" altLang="ko-KR" sz="2000" dirty="0"/>
              <a:t>: </a:t>
            </a:r>
            <a:r>
              <a:rPr lang="ko-KR" altLang="en-US" sz="2000" dirty="0"/>
              <a:t>인벤토리</a:t>
            </a:r>
          </a:p>
        </p:txBody>
      </p:sp>
      <p:sp>
        <p:nvSpPr>
          <p:cNvPr id="43" name="사각형: 빗면 42">
            <a:extLst>
              <a:ext uri="{FF2B5EF4-FFF2-40B4-BE49-F238E27FC236}">
                <a16:creationId xmlns:a16="http://schemas.microsoft.com/office/drawing/2014/main" id="{9095B498-0684-4581-BCD4-22B4C1E87DBB}"/>
              </a:ext>
            </a:extLst>
          </p:cNvPr>
          <p:cNvSpPr/>
          <p:nvPr/>
        </p:nvSpPr>
        <p:spPr>
          <a:xfrm>
            <a:off x="2577407" y="2613556"/>
            <a:ext cx="519953" cy="502023"/>
          </a:xfrm>
          <a:prstGeom prst="bevel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사각형: 빗면 43">
            <a:extLst>
              <a:ext uri="{FF2B5EF4-FFF2-40B4-BE49-F238E27FC236}">
                <a16:creationId xmlns:a16="http://schemas.microsoft.com/office/drawing/2014/main" id="{00BA6C7B-C8D8-4843-B30B-A34C01D45848}"/>
              </a:ext>
            </a:extLst>
          </p:cNvPr>
          <p:cNvSpPr/>
          <p:nvPr/>
        </p:nvSpPr>
        <p:spPr>
          <a:xfrm>
            <a:off x="3045110" y="2622922"/>
            <a:ext cx="519953" cy="502023"/>
          </a:xfrm>
          <a:prstGeom prst="bevel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사각형: 빗면 44">
            <a:extLst>
              <a:ext uri="{FF2B5EF4-FFF2-40B4-BE49-F238E27FC236}">
                <a16:creationId xmlns:a16="http://schemas.microsoft.com/office/drawing/2014/main" id="{6EB9542A-6C00-43CE-896A-E7D4FD0EE110}"/>
              </a:ext>
            </a:extLst>
          </p:cNvPr>
          <p:cNvSpPr/>
          <p:nvPr/>
        </p:nvSpPr>
        <p:spPr>
          <a:xfrm>
            <a:off x="3499215" y="2627606"/>
            <a:ext cx="519953" cy="502023"/>
          </a:xfrm>
          <a:prstGeom prst="bevel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사각형: 빗면 45">
            <a:extLst>
              <a:ext uri="{FF2B5EF4-FFF2-40B4-BE49-F238E27FC236}">
                <a16:creationId xmlns:a16="http://schemas.microsoft.com/office/drawing/2014/main" id="{38C1C19E-1B10-4F96-BD6C-B67F5255858B}"/>
              </a:ext>
            </a:extLst>
          </p:cNvPr>
          <p:cNvSpPr/>
          <p:nvPr/>
        </p:nvSpPr>
        <p:spPr>
          <a:xfrm>
            <a:off x="3943143" y="2618239"/>
            <a:ext cx="519953" cy="502023"/>
          </a:xfrm>
          <a:prstGeom prst="bevel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C22CB02C-0253-46C9-BD51-2255AECBA559}"/>
              </a:ext>
            </a:extLst>
          </p:cNvPr>
          <p:cNvCxnSpPr>
            <a:cxnSpLocks/>
          </p:cNvCxnSpPr>
          <p:nvPr/>
        </p:nvCxnSpPr>
        <p:spPr>
          <a:xfrm flipH="1" flipV="1">
            <a:off x="1713010" y="2622922"/>
            <a:ext cx="815191" cy="25101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89B6EF16-B2E8-49B0-9090-DFB2D75C5846}"/>
              </a:ext>
            </a:extLst>
          </p:cNvPr>
          <p:cNvSpPr txBox="1"/>
          <p:nvPr/>
        </p:nvSpPr>
        <p:spPr>
          <a:xfrm>
            <a:off x="126892" y="2227496"/>
            <a:ext cx="20970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ko-KR" altLang="en-US" sz="2000" dirty="0">
                <a:solidFill>
                  <a:srgbClr val="00B050"/>
                </a:solidFill>
              </a:rPr>
              <a:t>숫자 키</a:t>
            </a:r>
            <a:r>
              <a:rPr lang="ko-KR" altLang="en-US" sz="2000" dirty="0"/>
              <a:t> </a:t>
            </a:r>
            <a:r>
              <a:rPr lang="en-US" altLang="ko-KR" sz="2000" dirty="0"/>
              <a:t>: </a:t>
            </a:r>
            <a:r>
              <a:rPr lang="ko-KR" altLang="en-US" sz="2000" dirty="0"/>
              <a:t>총알 변경</a:t>
            </a: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78F55DCB-E8ED-498C-B1EE-21B1A80B905B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D4B44D6F-6F75-4DFB-981D-68506C2ABF34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455A261D-156A-4BE8-AF01-4E2374B43C50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58" name="그룹 57">
                  <a:extLst>
                    <a:ext uri="{FF2B5EF4-FFF2-40B4-BE49-F238E27FC236}">
                      <a16:creationId xmlns:a16="http://schemas.microsoft.com/office/drawing/2014/main" id="{7F732F7F-D4B9-4CD5-A671-338062B0D771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A9F4D1B6-009F-4BC2-B138-4D79D7D656E7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F46A8870-1A4C-428E-AC3D-D5B495D34592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22051E9E-E439-40FB-A370-31F174B08A4B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BFAF5FC-9493-4B80-93BF-2ECC1B65D33B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b="1" dirty="0">
                    <a:solidFill>
                      <a:schemeClr val="tx1"/>
                    </a:solidFill>
                  </a:rPr>
                  <a:t>게임</a:t>
                </a:r>
                <a:endParaRPr lang="en-US" altLang="ko-KR" b="1" dirty="0">
                  <a:solidFill>
                    <a:schemeClr val="tx1"/>
                  </a:solidFill>
                </a:endParaRPr>
              </a:p>
              <a:p>
                <a:r>
                  <a:rPr lang="ko-KR" altLang="en-US" b="1" dirty="0">
                    <a:solidFill>
                      <a:schemeClr val="tx1"/>
                    </a:solidFill>
                  </a:rPr>
                  <a:t>조작법</a:t>
                </a: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7D9C9BA-7EDD-487F-B680-BE529AD949F4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5F43064-614F-4256-8558-575119F7CEA5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2"/>
                  </a:solidFill>
                </a:rPr>
                <a:t>개발</a:t>
              </a:r>
              <a:endParaRPr lang="en-US" altLang="ko-KR" b="0" dirty="0">
                <a:solidFill>
                  <a:schemeClr val="bg2"/>
                </a:solidFill>
              </a:endParaRPr>
            </a:p>
            <a:p>
              <a:r>
                <a:rPr lang="ko-KR" altLang="en-US" b="0" dirty="0">
                  <a:solidFill>
                    <a:schemeClr val="bg2"/>
                  </a:solidFill>
                </a:rPr>
                <a:t>내용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F1B8BE2-C5B7-4F96-B666-A3DB223F4495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78AD28C-A33A-4CEC-AA6B-E3F09BE8BF2A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0BF016B3-79C3-445C-AAF7-BDF20BCB0DAC}"/>
              </a:ext>
            </a:extLst>
          </p:cNvPr>
          <p:cNvSpPr txBox="1"/>
          <p:nvPr/>
        </p:nvSpPr>
        <p:spPr>
          <a:xfrm>
            <a:off x="11349443" y="753607"/>
            <a:ext cx="85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14/18</a:t>
            </a:r>
          </a:p>
        </p:txBody>
      </p:sp>
    </p:spTree>
    <p:extLst>
      <p:ext uri="{BB962C8B-B14F-4D97-AF65-F5344CB8AC3E}">
        <p14:creationId xmlns:p14="http://schemas.microsoft.com/office/powerpoint/2010/main" val="393078853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6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480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역할 분담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30B3F603-1FA2-4CF7-8EBB-67EE2B1AF71D}"/>
              </a:ext>
            </a:extLst>
          </p:cNvPr>
          <p:cNvGraphicFramePr>
            <a:graphicFrameLocks noGrp="1"/>
          </p:cNvGraphicFramePr>
          <p:nvPr/>
        </p:nvGraphicFramePr>
        <p:xfrm>
          <a:off x="1050670" y="1623630"/>
          <a:ext cx="9923910" cy="45710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0807">
                  <a:extLst>
                    <a:ext uri="{9D8B030D-6E8A-4147-A177-3AD203B41FA5}">
                      <a16:colId xmlns:a16="http://schemas.microsoft.com/office/drawing/2014/main" val="964592685"/>
                    </a:ext>
                  </a:extLst>
                </a:gridCol>
                <a:gridCol w="3131149">
                  <a:extLst>
                    <a:ext uri="{9D8B030D-6E8A-4147-A177-3AD203B41FA5}">
                      <a16:colId xmlns:a16="http://schemas.microsoft.com/office/drawing/2014/main" val="2429105923"/>
                    </a:ext>
                  </a:extLst>
                </a:gridCol>
                <a:gridCol w="3468251">
                  <a:extLst>
                    <a:ext uri="{9D8B030D-6E8A-4147-A177-3AD203B41FA5}">
                      <a16:colId xmlns:a16="http://schemas.microsoft.com/office/drawing/2014/main" val="1266024478"/>
                    </a:ext>
                  </a:extLst>
                </a:gridCol>
                <a:gridCol w="1493703">
                  <a:extLst>
                    <a:ext uri="{9D8B030D-6E8A-4147-A177-3AD203B41FA5}">
                      <a16:colId xmlns:a16="http://schemas.microsoft.com/office/drawing/2014/main" val="3516358984"/>
                    </a:ext>
                  </a:extLst>
                </a:gridCol>
              </a:tblGrid>
              <a:tr h="40809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박인혁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박장호</a:t>
                      </a:r>
                      <a:endParaRPr lang="ko-KR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비고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35769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dirty="0"/>
                        <a:t>리소스 수집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플레이어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자연 맵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무기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algn="ctr" latinLnBrk="1"/>
                      <a:r>
                        <a:rPr lang="ko-KR" altLang="en-US" dirty="0" err="1"/>
                        <a:t>파티클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 </a:t>
                      </a:r>
                      <a:r>
                        <a:rPr lang="en-US" altLang="ko-KR" dirty="0"/>
                        <a:t>NPC, </a:t>
                      </a:r>
                      <a:r>
                        <a:rPr lang="ko-KR" altLang="en-US" dirty="0"/>
                        <a:t>도시 맵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유적 맵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310327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게임 로직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총알 커스터마이즈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algn="ctr" latinLnBrk="1"/>
                      <a:r>
                        <a:rPr lang="ko-KR" altLang="en-US" dirty="0"/>
                        <a:t>모양에 따른 총알 궤적 계산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algn="ctr" latinLnBrk="1"/>
                      <a:r>
                        <a:rPr lang="ko-KR" altLang="en-US" dirty="0"/>
                        <a:t>충돌처리</a:t>
                      </a:r>
                      <a:endParaRPr lang="en-US" altLang="ko-KR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애니메이션 </a:t>
                      </a:r>
                      <a:r>
                        <a:rPr lang="en-US" altLang="ko-KR" dirty="0"/>
                        <a:t>BP,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적 </a:t>
                      </a:r>
                      <a:r>
                        <a:rPr lang="en-US" altLang="ko-KR" dirty="0"/>
                        <a:t>NPC </a:t>
                      </a:r>
                      <a:r>
                        <a:rPr lang="ko-KR" altLang="en-US" dirty="0"/>
                        <a:t>애니메이션 </a:t>
                      </a:r>
                      <a:r>
                        <a:rPr lang="en-US" altLang="ko-KR" dirty="0"/>
                        <a:t>BP,</a:t>
                      </a:r>
                    </a:p>
                    <a:p>
                      <a:pPr algn="ctr" latinLnBrk="1"/>
                      <a:r>
                        <a:rPr lang="ko-KR" altLang="en-US" dirty="0"/>
                        <a:t>적 </a:t>
                      </a:r>
                      <a:r>
                        <a:rPr lang="en-US" altLang="ko-KR" dirty="0"/>
                        <a:t>NPC AI (</a:t>
                      </a:r>
                      <a:r>
                        <a:rPr lang="ko-KR" altLang="en-US" dirty="0" err="1"/>
                        <a:t>비헤비어</a:t>
                      </a:r>
                      <a:r>
                        <a:rPr lang="ko-KR" altLang="en-US" dirty="0"/>
                        <a:t> 트리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309320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 제작 및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레벨 디자인</a:t>
                      </a:r>
                      <a:endParaRPr lang="en-US" altLang="ko-KR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도시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유적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자연 맵 제작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및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레벨 디자인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49352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UI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커스터마이즈 </a:t>
                      </a:r>
                      <a:r>
                        <a:rPr lang="en-US" altLang="ko-KR" dirty="0"/>
                        <a:t>UI,</a:t>
                      </a:r>
                    </a:p>
                    <a:p>
                      <a:pPr algn="ctr" latinLnBrk="1"/>
                      <a:r>
                        <a:rPr lang="ko-KR" altLang="en-US" dirty="0"/>
                        <a:t>캐릭터 </a:t>
                      </a:r>
                      <a:r>
                        <a:rPr lang="en-US" altLang="ko-KR" dirty="0"/>
                        <a:t>UI (Hp, Ammo),</a:t>
                      </a:r>
                    </a:p>
                    <a:p>
                      <a:pPr algn="ctr" latinLnBrk="1"/>
                      <a:r>
                        <a:rPr lang="en-US" altLang="ko-KR" dirty="0"/>
                        <a:t>NPC UI (HP)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0326001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681360"/>
                  </a:ext>
                </a:extLst>
              </a:tr>
              <a:tr h="62725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사운드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985580"/>
                  </a:ext>
                </a:extLst>
              </a:tr>
            </a:tbl>
          </a:graphicData>
        </a:graphic>
      </p:graphicFrame>
      <p:grpSp>
        <p:nvGrpSpPr>
          <p:cNvPr id="25" name="그룹 24">
            <a:extLst>
              <a:ext uri="{FF2B5EF4-FFF2-40B4-BE49-F238E27FC236}">
                <a16:creationId xmlns:a16="http://schemas.microsoft.com/office/drawing/2014/main" id="{50F91400-1C9B-4F22-99E1-7A58D72A50BA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02F453D2-2187-4901-A374-1B6A812E1669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6F47969F-7426-4D67-9D99-206DEDBCD06F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33" name="그룹 32">
                  <a:extLst>
                    <a:ext uri="{FF2B5EF4-FFF2-40B4-BE49-F238E27FC236}">
                      <a16:creationId xmlns:a16="http://schemas.microsoft.com/office/drawing/2014/main" id="{A35ACD89-976A-4E36-AAD7-58E8E7A5F082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BE5D475B-E6ED-4119-B66F-671FD64594CE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556EA21F-24B9-473E-8504-028CB85FB0F1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ECCD5C28-EACE-4056-9B51-00DF10070723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DFB09B3-FB81-4EB6-B417-3EE4A607ECB1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2"/>
                    </a:solidFill>
                  </a:rPr>
                  <a:t>게임</a:t>
                </a:r>
                <a:endParaRPr lang="en-US" altLang="ko-KR" dirty="0">
                  <a:solidFill>
                    <a:schemeClr val="bg2"/>
                  </a:solidFill>
                </a:endParaRPr>
              </a:p>
              <a:p>
                <a:r>
                  <a:rPr lang="ko-KR" altLang="en-US" dirty="0">
                    <a:solidFill>
                      <a:schemeClr val="bg2"/>
                    </a:solidFill>
                  </a:rPr>
                  <a:t>조작법</a:t>
                </a: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241CB32-9469-4930-80DD-04622DBF6A3B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68121C0-4C96-45D9-8461-517A40FAA3B5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2"/>
                  </a:solidFill>
                </a:rPr>
                <a:t>개발</a:t>
              </a:r>
              <a:endParaRPr lang="en-US" altLang="ko-KR" b="0" dirty="0">
                <a:solidFill>
                  <a:schemeClr val="bg2"/>
                </a:solidFill>
              </a:endParaRPr>
            </a:p>
            <a:p>
              <a:r>
                <a:rPr lang="ko-KR" altLang="en-US" b="0" dirty="0">
                  <a:solidFill>
                    <a:schemeClr val="bg2"/>
                  </a:solidFill>
                </a:rPr>
                <a:t>내용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73C7D5A-5A64-4318-8F2B-7B7E96C8F9D1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tx1"/>
                  </a:solidFill>
                </a:rPr>
                <a:t>역할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r>
                <a:rPr lang="ko-KR" altLang="en-US" dirty="0">
                  <a:solidFill>
                    <a:schemeClr val="tx1"/>
                  </a:solidFill>
                </a:rPr>
                <a:t>분담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E5E2A22-AB96-42BE-96E6-EF36C6D930D4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7F9AF6F-8B07-40DA-8050-FFB884F70825}"/>
              </a:ext>
            </a:extLst>
          </p:cNvPr>
          <p:cNvSpPr txBox="1"/>
          <p:nvPr/>
        </p:nvSpPr>
        <p:spPr>
          <a:xfrm>
            <a:off x="11349443" y="753607"/>
            <a:ext cx="85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15/18</a:t>
            </a:r>
          </a:p>
        </p:txBody>
      </p:sp>
    </p:spTree>
    <p:extLst>
      <p:ext uri="{BB962C8B-B14F-4D97-AF65-F5344CB8AC3E}">
        <p14:creationId xmlns:p14="http://schemas.microsoft.com/office/powerpoint/2010/main" val="236415104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7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480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향후 일정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B329CF6C-D180-4891-B2BD-04E4057F1619}"/>
              </a:ext>
            </a:extLst>
          </p:cNvPr>
          <p:cNvSpPr txBox="1"/>
          <p:nvPr/>
        </p:nvSpPr>
        <p:spPr>
          <a:xfrm>
            <a:off x="1096653" y="1838322"/>
            <a:ext cx="630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5</a:t>
            </a:r>
            <a:r>
              <a:rPr lang="ko-KR" altLang="en-US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월</a:t>
            </a:r>
            <a:endParaRPr lang="en-US" altLang="ko-KR" sz="2400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E925248-0C5A-44F3-A747-53998A660D9A}"/>
              </a:ext>
            </a:extLst>
          </p:cNvPr>
          <p:cNvGrpSpPr/>
          <p:nvPr/>
        </p:nvGrpSpPr>
        <p:grpSpPr>
          <a:xfrm>
            <a:off x="111760" y="2509520"/>
            <a:ext cx="2941831" cy="3942080"/>
            <a:chOff x="111760" y="2509520"/>
            <a:chExt cx="3235167" cy="400304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9C801335-F7A0-462C-8A8A-D013F88EBAF3}"/>
                </a:ext>
              </a:extLst>
            </p:cNvPr>
            <p:cNvSpPr/>
            <p:nvPr/>
          </p:nvSpPr>
          <p:spPr>
            <a:xfrm>
              <a:off x="111761" y="2509520"/>
              <a:ext cx="3159760" cy="400304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E2F44CB8-C3E1-4198-A5E6-898BC2C9B5EE}"/>
                </a:ext>
              </a:extLst>
            </p:cNvPr>
            <p:cNvSpPr txBox="1"/>
            <p:nvPr/>
          </p:nvSpPr>
          <p:spPr>
            <a:xfrm>
              <a:off x="111760" y="2928584"/>
              <a:ext cx="3235167" cy="30628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총알의 궤적을 미리 보여주는 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r>
                <a:rPr lang="en-US" altLang="ko-KR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      FX </a:t>
              </a: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제작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총알 커스터마이즈 시스템 개선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r>
                <a:rPr lang="en-US" altLang="ko-KR" sz="14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   (Effects </a:t>
              </a:r>
              <a:r>
                <a:rPr lang="ko-KR" altLang="en-US" sz="14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효과를 주기 위한 조건 추가</a:t>
              </a:r>
              <a:r>
                <a:rPr lang="en-US" altLang="ko-KR" sz="14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)</a:t>
              </a:r>
            </a:p>
            <a:p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총알 궤적 물리 시스템 개선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애니메이션 부자연스러운 부분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      개선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여기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sp>
        <p:nvSpPr>
          <p:cNvPr id="171" name="TextBox 170">
            <a:extLst>
              <a:ext uri="{FF2B5EF4-FFF2-40B4-BE49-F238E27FC236}">
                <a16:creationId xmlns:a16="http://schemas.microsoft.com/office/drawing/2014/main" id="{981B94A4-876B-472D-AAB4-835AF6D60F18}"/>
              </a:ext>
            </a:extLst>
          </p:cNvPr>
          <p:cNvSpPr txBox="1"/>
          <p:nvPr/>
        </p:nvSpPr>
        <p:spPr>
          <a:xfrm>
            <a:off x="4154913" y="1810771"/>
            <a:ext cx="630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6</a:t>
            </a:r>
            <a:r>
              <a:rPr lang="ko-KR" altLang="en-US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월</a:t>
            </a:r>
            <a:endParaRPr lang="en-US" altLang="ko-KR" sz="2400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99CD1CAF-EF56-4103-9E51-F4B0B73D6789}"/>
              </a:ext>
            </a:extLst>
          </p:cNvPr>
          <p:cNvSpPr txBox="1"/>
          <p:nvPr/>
        </p:nvSpPr>
        <p:spPr>
          <a:xfrm>
            <a:off x="7213172" y="1838322"/>
            <a:ext cx="630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7</a:t>
            </a:r>
            <a:r>
              <a:rPr lang="ko-KR" altLang="en-US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월</a:t>
            </a:r>
            <a:endParaRPr lang="en-US" altLang="ko-KR" sz="2400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7288ACA-AEE3-4047-B39B-678391807C6C}"/>
              </a:ext>
            </a:extLst>
          </p:cNvPr>
          <p:cNvSpPr txBox="1"/>
          <p:nvPr/>
        </p:nvSpPr>
        <p:spPr>
          <a:xfrm>
            <a:off x="10411702" y="1810772"/>
            <a:ext cx="630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8</a:t>
            </a:r>
            <a:r>
              <a:rPr lang="ko-KR" altLang="en-US" sz="24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월</a:t>
            </a:r>
            <a:endParaRPr lang="en-US" altLang="ko-KR" sz="2400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9F1B30F3-A66C-4CCB-8FAF-A7FC8609D5CC}"/>
              </a:ext>
            </a:extLst>
          </p:cNvPr>
          <p:cNvGrpSpPr/>
          <p:nvPr/>
        </p:nvGrpSpPr>
        <p:grpSpPr>
          <a:xfrm>
            <a:off x="3178084" y="2448560"/>
            <a:ext cx="2887329" cy="4003040"/>
            <a:chOff x="111760" y="2509520"/>
            <a:chExt cx="3175231" cy="400304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76" name="사각형: 둥근 모서리 175">
              <a:extLst>
                <a:ext uri="{FF2B5EF4-FFF2-40B4-BE49-F238E27FC236}">
                  <a16:creationId xmlns:a16="http://schemas.microsoft.com/office/drawing/2014/main" id="{78880164-2B73-4264-95B0-0A3FDF919341}"/>
                </a:ext>
              </a:extLst>
            </p:cNvPr>
            <p:cNvSpPr/>
            <p:nvPr/>
          </p:nvSpPr>
          <p:spPr>
            <a:xfrm>
              <a:off x="111761" y="2509520"/>
              <a:ext cx="3159760" cy="400304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66F4A56E-F8A3-4466-A84D-08FB81A39F29}"/>
                </a:ext>
              </a:extLst>
            </p:cNvPr>
            <p:cNvSpPr txBox="1"/>
            <p:nvPr/>
          </p:nvSpPr>
          <p:spPr>
            <a:xfrm>
              <a:off x="111760" y="2928584"/>
              <a:ext cx="3175231" cy="32932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임시적 </a:t>
              </a:r>
              <a:r>
                <a:rPr lang="en-US" altLang="ko-KR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Blueprint </a:t>
              </a: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모두 코드화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도시 맵 레벨 디자인 완료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보스 </a:t>
              </a:r>
              <a:r>
                <a:rPr lang="en-US" altLang="ko-KR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NPC</a:t>
              </a: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 제작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UI </a:t>
              </a: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임시 텍스처 모두 수정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총알 궤적 물리 시스템 개선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여기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178" name="그룹 177">
            <a:extLst>
              <a:ext uri="{FF2B5EF4-FFF2-40B4-BE49-F238E27FC236}">
                <a16:creationId xmlns:a16="http://schemas.microsoft.com/office/drawing/2014/main" id="{EA57CE5F-4640-410D-BCF7-EDF9D2A32BBC}"/>
              </a:ext>
            </a:extLst>
          </p:cNvPr>
          <p:cNvGrpSpPr/>
          <p:nvPr/>
        </p:nvGrpSpPr>
        <p:grpSpPr>
          <a:xfrm>
            <a:off x="6200093" y="2448560"/>
            <a:ext cx="2873262" cy="4943379"/>
            <a:chOff x="111760" y="2509520"/>
            <a:chExt cx="3159761" cy="4943379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79" name="사각형: 둥근 모서리 178">
              <a:extLst>
                <a:ext uri="{FF2B5EF4-FFF2-40B4-BE49-F238E27FC236}">
                  <a16:creationId xmlns:a16="http://schemas.microsoft.com/office/drawing/2014/main" id="{9792AE80-784B-4DF6-8FEB-FA3571472CA0}"/>
                </a:ext>
              </a:extLst>
            </p:cNvPr>
            <p:cNvSpPr/>
            <p:nvPr/>
          </p:nvSpPr>
          <p:spPr>
            <a:xfrm>
              <a:off x="111761" y="2509520"/>
              <a:ext cx="3159760" cy="400304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74902CAD-5BFA-4F0E-A90D-B34EF9517353}"/>
                </a:ext>
              </a:extLst>
            </p:cNvPr>
            <p:cNvSpPr txBox="1"/>
            <p:nvPr/>
          </p:nvSpPr>
          <p:spPr>
            <a:xfrm>
              <a:off x="111760" y="2928584"/>
              <a:ext cx="2692212" cy="45243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자연 맵 레벨 디자인 완료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보스 </a:t>
              </a:r>
              <a:r>
                <a:rPr lang="en-US" altLang="ko-KR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NPC </a:t>
              </a: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제작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여기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여기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테스트 및 버그 수정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181" name="그룹 180">
            <a:extLst>
              <a:ext uri="{FF2B5EF4-FFF2-40B4-BE49-F238E27FC236}">
                <a16:creationId xmlns:a16="http://schemas.microsoft.com/office/drawing/2014/main" id="{3BDDF594-51D7-4B6F-BB25-5AF1482BC439}"/>
              </a:ext>
            </a:extLst>
          </p:cNvPr>
          <p:cNvGrpSpPr/>
          <p:nvPr/>
        </p:nvGrpSpPr>
        <p:grpSpPr>
          <a:xfrm>
            <a:off x="9242166" y="2448560"/>
            <a:ext cx="2873262" cy="4003040"/>
            <a:chOff x="111760" y="2509520"/>
            <a:chExt cx="3159761" cy="400304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82" name="사각형: 둥근 모서리 181">
              <a:extLst>
                <a:ext uri="{FF2B5EF4-FFF2-40B4-BE49-F238E27FC236}">
                  <a16:creationId xmlns:a16="http://schemas.microsoft.com/office/drawing/2014/main" id="{F85C3345-E392-441E-BB70-2E75A1DDBD6F}"/>
                </a:ext>
              </a:extLst>
            </p:cNvPr>
            <p:cNvSpPr/>
            <p:nvPr/>
          </p:nvSpPr>
          <p:spPr>
            <a:xfrm>
              <a:off x="111761" y="2509520"/>
              <a:ext cx="3159760" cy="400304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E2CA8782-305B-41C3-ABF2-FBF403CC715B}"/>
                </a:ext>
              </a:extLst>
            </p:cNvPr>
            <p:cNvSpPr txBox="1"/>
            <p:nvPr/>
          </p:nvSpPr>
          <p:spPr>
            <a:xfrm>
              <a:off x="111760" y="2928584"/>
              <a:ext cx="2247975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테스트 및 버그 수정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여기</a:t>
              </a: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  <a:p>
              <a:endParaRPr lang="en-US" altLang="ko-KR" sz="1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184" name="그룹 183">
            <a:extLst>
              <a:ext uri="{FF2B5EF4-FFF2-40B4-BE49-F238E27FC236}">
                <a16:creationId xmlns:a16="http://schemas.microsoft.com/office/drawing/2014/main" id="{D9C65E86-B947-4923-BE68-01F540333FC8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185" name="그룹 184">
              <a:extLst>
                <a:ext uri="{FF2B5EF4-FFF2-40B4-BE49-F238E27FC236}">
                  <a16:creationId xmlns:a16="http://schemas.microsoft.com/office/drawing/2014/main" id="{FEC7B2B5-C171-4629-8514-3177777D62F9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190" name="그룹 189">
                <a:extLst>
                  <a:ext uri="{FF2B5EF4-FFF2-40B4-BE49-F238E27FC236}">
                    <a16:creationId xmlns:a16="http://schemas.microsoft.com/office/drawing/2014/main" id="{536CFE76-087D-4DED-996B-D24F8E5AEA8B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192" name="그룹 191">
                  <a:extLst>
                    <a:ext uri="{FF2B5EF4-FFF2-40B4-BE49-F238E27FC236}">
                      <a16:creationId xmlns:a16="http://schemas.microsoft.com/office/drawing/2014/main" id="{9801FFE4-E9AC-43F0-A5ED-28C2164A8BF5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194" name="TextBox 193">
                    <a:extLst>
                      <a:ext uri="{FF2B5EF4-FFF2-40B4-BE49-F238E27FC236}">
                        <a16:creationId xmlns:a16="http://schemas.microsoft.com/office/drawing/2014/main" id="{1AECB79F-FD2D-4385-AF46-1968B6F4D719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195" name="TextBox 194">
                    <a:extLst>
                      <a:ext uri="{FF2B5EF4-FFF2-40B4-BE49-F238E27FC236}">
                        <a16:creationId xmlns:a16="http://schemas.microsoft.com/office/drawing/2014/main" id="{B48F671A-5702-404A-8979-D406B8D6B7DF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193" name="TextBox 192">
                  <a:extLst>
                    <a:ext uri="{FF2B5EF4-FFF2-40B4-BE49-F238E27FC236}">
                      <a16:creationId xmlns:a16="http://schemas.microsoft.com/office/drawing/2014/main" id="{B862F3C3-F509-488A-A779-C7A0D95CAB3D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191" name="TextBox 190">
                <a:extLst>
                  <a:ext uri="{FF2B5EF4-FFF2-40B4-BE49-F238E27FC236}">
                    <a16:creationId xmlns:a16="http://schemas.microsoft.com/office/drawing/2014/main" id="{65DE4F06-B66A-48E7-AA6D-8181A5B17FF5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1BFAE171-31FB-4CE0-BEFD-DBF472421579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2B78923E-E247-485C-9A1D-542D873CB06F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2"/>
                  </a:solidFill>
                </a:rPr>
                <a:t>개발</a:t>
              </a:r>
              <a:endParaRPr lang="en-US" altLang="ko-KR" b="0" dirty="0">
                <a:solidFill>
                  <a:schemeClr val="bg2"/>
                </a:solidFill>
              </a:endParaRPr>
            </a:p>
            <a:p>
              <a:r>
                <a:rPr lang="ko-KR" altLang="en-US" b="0" dirty="0">
                  <a:solidFill>
                    <a:schemeClr val="bg2"/>
                  </a:solidFill>
                </a:rPr>
                <a:t>내용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33C74AAB-9A43-4E19-882A-4B9381F979DA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94385CB1-6FC6-41CC-9E80-F7B5FEDCC8D5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tx1"/>
                  </a:solidFill>
                </a:rPr>
                <a:t>향후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r>
                <a:rPr lang="ko-KR" altLang="en-US" dirty="0">
                  <a:solidFill>
                    <a:schemeClr val="tx1"/>
                  </a:solidFill>
                </a:rPr>
                <a:t>일정</a:t>
              </a:r>
            </a:p>
          </p:txBody>
        </p: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01746B1D-A621-485B-815B-5FD37EE6C4E7}"/>
              </a:ext>
            </a:extLst>
          </p:cNvPr>
          <p:cNvSpPr txBox="1"/>
          <p:nvPr/>
        </p:nvSpPr>
        <p:spPr>
          <a:xfrm>
            <a:off x="11349443" y="753607"/>
            <a:ext cx="85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16/18</a:t>
            </a:r>
          </a:p>
        </p:txBody>
      </p:sp>
    </p:spTree>
    <p:extLst>
      <p:ext uri="{BB962C8B-B14F-4D97-AF65-F5344CB8AC3E}">
        <p14:creationId xmlns:p14="http://schemas.microsoft.com/office/powerpoint/2010/main" val="315512382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>
            <a:extLst>
              <a:ext uri="{FF2B5EF4-FFF2-40B4-BE49-F238E27FC236}">
                <a16:creationId xmlns:a16="http://schemas.microsoft.com/office/drawing/2014/main" id="{3C16DFDC-3545-4FC7-B9DB-7006D90F1EC1}"/>
              </a:ext>
            </a:extLst>
          </p:cNvPr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</a:rPr>
              <a:t>5</a:t>
            </a:r>
            <a:endParaRPr lang="ko-KR" altLang="en-US" sz="32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2FF26FD-6619-486C-9A1B-B93EA72A66F1}"/>
              </a:ext>
            </a:extLst>
          </p:cNvPr>
          <p:cNvSpPr txBox="1"/>
          <p:nvPr/>
        </p:nvSpPr>
        <p:spPr>
          <a:xfrm>
            <a:off x="231227" y="663337"/>
            <a:ext cx="4808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슬라이드의 내용을 요약하는 한 문장을 적어주시거나</a:t>
            </a:r>
            <a:endParaRPr lang="en-US" altLang="ko-KR" sz="10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 algn="l"/>
            <a:r>
              <a:rPr lang="ko-KR" altLang="en-US" sz="1000" dirty="0" err="1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챕터를</a:t>
            </a:r>
            <a:r>
              <a:rPr lang="ko-KR" altLang="en-US" sz="1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시작하는 문장을 적어주시면 좋아요</a:t>
            </a:r>
            <a:endParaRPr lang="en-US" altLang="ko-KR" sz="10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D51BD9BF-1401-41DD-AE0B-1F788F0757AF}"/>
              </a:ext>
            </a:extLst>
          </p:cNvPr>
          <p:cNvCxnSpPr/>
          <p:nvPr/>
        </p:nvCxnSpPr>
        <p:spPr>
          <a:xfrm>
            <a:off x="0" y="1094977"/>
            <a:ext cx="2426400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7DEBE84C-8A85-4BFB-B8A4-2B3373F7012A}"/>
              </a:ext>
            </a:extLst>
          </p:cNvPr>
          <p:cNvSpPr/>
          <p:nvPr/>
        </p:nvSpPr>
        <p:spPr>
          <a:xfrm>
            <a:off x="9764110" y="775864"/>
            <a:ext cx="2427890" cy="319113"/>
          </a:xfrm>
          <a:prstGeom prst="rect">
            <a:avLst/>
          </a:prstGeom>
          <a:solidFill>
            <a:schemeClr val="tx1">
              <a:lumMod val="75000"/>
              <a:lumOff val="2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53E176A-A3B4-4551-8582-9C3B2F94AAE7}"/>
              </a:ext>
            </a:extLst>
          </p:cNvPr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8</a:t>
            </a:r>
            <a:endParaRPr lang="ko-KR" altLang="en-US" sz="3200" b="1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FE2185D-E726-425B-A9A4-20BAF7C49E4D}"/>
              </a:ext>
            </a:extLst>
          </p:cNvPr>
          <p:cNvSpPr txBox="1"/>
          <p:nvPr/>
        </p:nvSpPr>
        <p:spPr>
          <a:xfrm>
            <a:off x="231227" y="663337"/>
            <a:ext cx="480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문제점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10E7F44-23E1-4286-8861-19CAC434EFE2}"/>
              </a:ext>
            </a:extLst>
          </p:cNvPr>
          <p:cNvSpPr txBox="1"/>
          <p:nvPr/>
        </p:nvSpPr>
        <p:spPr>
          <a:xfrm>
            <a:off x="11340224" y="753607"/>
            <a:ext cx="862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17/18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1AA03E6-F24F-43AA-9580-80294D4A4DFD}"/>
              </a:ext>
            </a:extLst>
          </p:cNvPr>
          <p:cNvSpPr txBox="1"/>
          <p:nvPr/>
        </p:nvSpPr>
        <p:spPr>
          <a:xfrm>
            <a:off x="359148" y="1469249"/>
            <a:ext cx="883447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1.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총알에 회전이 걸리게 되면 총알을 구성하는 컴포넌트의 모양이 의미가 없어짐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  -&gt;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총알에 걸리는 회전이 총알의 궤적에 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90%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이상을 결정 함 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       </a:t>
            </a:r>
          </a:p>
          <a:p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2.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생각보다 다양한 총알 궤적이 나오지 않음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-&gt;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모양이 아무리 복잡하다고 해도 결국 지그재그로 휘어지지는 않음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(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현실적으로 맞지 않음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)</a:t>
            </a:r>
          </a:p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      </a:t>
            </a:r>
          </a:p>
          <a:p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3. </a:t>
            </a:r>
            <a:r>
              <a:rPr lang="ko-KR" altLang="en-US" b="1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모델러의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부재로 인한 시각적 요소의 통일성 부여가 </a:t>
            </a:r>
            <a:r>
              <a:rPr lang="ko-KR" altLang="en-US" b="1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힘듬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-&gt; </a:t>
            </a:r>
            <a:r>
              <a:rPr lang="ko-KR" altLang="en-US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카툰이면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카툰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실사면 실사 그래픽적 요소가 통일성이 있어야 하는데 그러지 못함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4. Runtime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중 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[Static Mesh Component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추가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]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를 통해 </a:t>
            </a:r>
            <a:r>
              <a:rPr lang="ko-KR" altLang="en-US" b="1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커스터마이즈된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총알을 불러오는데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</a:t>
            </a:r>
          </a:p>
          <a:p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 부분만 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Blueprint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로 구성되어 있음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.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이를 </a:t>
            </a:r>
            <a:r>
              <a:rPr lang="ko-KR" altLang="en-US" b="1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코드화하기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위해 </a:t>
            </a:r>
            <a:r>
              <a:rPr lang="en-US" altLang="ko-KR" b="1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AddComponents</a:t>
            </a:r>
            <a:r>
              <a:rPr lang="en-US" altLang="ko-KR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() 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함수를</a:t>
            </a:r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  </a:t>
            </a:r>
            <a:r>
              <a:rPr lang="ko-KR" altLang="en-US" b="1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써야하는데</a:t>
            </a:r>
            <a:r>
              <a:rPr lang="ko-KR" altLang="en-US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아직 해결하지 못함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 </a:t>
            </a:r>
          </a:p>
          <a:p>
            <a:endParaRPr lang="en-US" altLang="ko-KR" dirty="0"/>
          </a:p>
          <a:p>
            <a:endParaRPr lang="en-US" altLang="ko-KR" b="1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E12D0D5-A2C1-44C6-85BA-A8477357DDBE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27DCE484-8054-4763-A3F8-C2D9F3CD4610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104" name="그룹 103">
                <a:extLst>
                  <a:ext uri="{FF2B5EF4-FFF2-40B4-BE49-F238E27FC236}">
                    <a16:creationId xmlns:a16="http://schemas.microsoft.com/office/drawing/2014/main" id="{8F80A366-CE05-4D09-8C81-D06F37561C57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107" name="그룹 106">
                  <a:extLst>
                    <a:ext uri="{FF2B5EF4-FFF2-40B4-BE49-F238E27FC236}">
                      <a16:creationId xmlns:a16="http://schemas.microsoft.com/office/drawing/2014/main" id="{6F75980D-5860-428A-A351-525F9A8CF612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ADDCC35A-C9AC-4C01-9EE9-5551E2A72310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1FFBAE1C-AA26-48A1-9F38-6CF2CD6E6006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8AD57FA-FC97-44E0-869D-2E28AF6FD872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b="1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22643786-5340-4FAD-9B83-36E48BD16808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1C3C9DA-3DAD-4A98-9193-B5EA3F58BB84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15123D1-E48C-42B9-BAD2-F474FCB41F8F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2"/>
                  </a:solidFill>
                </a:rPr>
                <a:t>개발</a:t>
              </a:r>
              <a:endParaRPr lang="en-US" altLang="ko-KR" b="0" dirty="0">
                <a:solidFill>
                  <a:schemeClr val="bg2"/>
                </a:solidFill>
              </a:endParaRPr>
            </a:p>
            <a:p>
              <a:r>
                <a:rPr lang="ko-KR" altLang="en-US" b="0" dirty="0">
                  <a:solidFill>
                    <a:schemeClr val="bg2"/>
                  </a:solidFill>
                </a:rPr>
                <a:t>내용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E52D651-908C-490B-BE40-803AC3C39C76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3141F474-9C6F-4FCE-947B-5D89E0B20422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377709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6370360" y="11017"/>
            <a:ext cx="5802086" cy="6858000"/>
          </a:xfrm>
          <a:prstGeom prst="rect">
            <a:avLst/>
          </a:prstGeom>
          <a:pattFill prst="openDmnd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9764110" y="775864"/>
            <a:ext cx="2427890" cy="319113"/>
          </a:xfrm>
          <a:prstGeom prst="rect">
            <a:avLst/>
          </a:prstGeom>
          <a:solidFill>
            <a:schemeClr val="tx1">
              <a:lumMod val="75000"/>
              <a:lumOff val="2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705601" y="643032"/>
            <a:ext cx="2994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dist"/>
            <a:r>
              <a:rPr lang="en-US" altLang="ko-KR" sz="3200" dirty="0"/>
              <a:t>Contents</a:t>
            </a:r>
            <a:endParaRPr lang="ko-KR" altLang="en-US" sz="3200" dirty="0"/>
          </a:p>
        </p:txBody>
      </p:sp>
      <p:sp>
        <p:nvSpPr>
          <p:cNvPr id="5" name="직사각형 4"/>
          <p:cNvSpPr/>
          <p:nvPr/>
        </p:nvSpPr>
        <p:spPr>
          <a:xfrm>
            <a:off x="0" y="775864"/>
            <a:ext cx="118800" cy="319113"/>
          </a:xfrm>
          <a:prstGeom prst="rect">
            <a:avLst/>
          </a:prstGeom>
          <a:solidFill>
            <a:schemeClr val="tx1">
              <a:lumMod val="75000"/>
              <a:lumOff val="2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/>
          <p:cNvCxnSpPr/>
          <p:nvPr/>
        </p:nvCxnSpPr>
        <p:spPr>
          <a:xfrm>
            <a:off x="0" y="935420"/>
            <a:ext cx="242640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/>
          <p:cNvGrpSpPr/>
          <p:nvPr/>
        </p:nvGrpSpPr>
        <p:grpSpPr>
          <a:xfrm>
            <a:off x="762860" y="1413159"/>
            <a:ext cx="1512805" cy="400110"/>
            <a:chOff x="1521056" y="2467473"/>
            <a:chExt cx="1512805" cy="400110"/>
          </a:xfrm>
        </p:grpSpPr>
        <p:cxnSp>
          <p:nvCxnSpPr>
            <p:cNvPr id="17" name="직선 연결선 16"/>
            <p:cNvCxnSpPr/>
            <p:nvPr/>
          </p:nvCxnSpPr>
          <p:spPr>
            <a:xfrm>
              <a:off x="1809246" y="2475382"/>
              <a:ext cx="0" cy="305918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" name="직사각형 17"/>
            <p:cNvSpPr/>
            <p:nvPr/>
          </p:nvSpPr>
          <p:spPr>
            <a:xfrm rot="5400000">
              <a:off x="1699446" y="2603141"/>
              <a:ext cx="219600" cy="50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74569" y="2467473"/>
              <a:ext cx="11592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게임 개요</a:t>
              </a:r>
            </a:p>
          </p:txBody>
        </p:sp>
        <p:cxnSp>
          <p:nvCxnSpPr>
            <p:cNvPr id="22" name="직선 연결선 21"/>
            <p:cNvCxnSpPr/>
            <p:nvPr/>
          </p:nvCxnSpPr>
          <p:spPr>
            <a:xfrm flipH="1">
              <a:off x="1721128" y="2626684"/>
              <a:ext cx="71203" cy="0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1521056" y="2532482"/>
              <a:ext cx="2632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r"/>
              <a:r>
                <a:rPr lang="en-US" altLang="ko-KR" sz="1000" dirty="0"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1</a:t>
              </a:r>
              <a:endParaRPr lang="ko-KR" altLang="en-US" sz="10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761719" y="4182355"/>
            <a:ext cx="1742035" cy="400110"/>
            <a:chOff x="1521056" y="2467473"/>
            <a:chExt cx="1742035" cy="400110"/>
          </a:xfrm>
        </p:grpSpPr>
        <p:cxnSp>
          <p:nvCxnSpPr>
            <p:cNvPr id="43" name="직선 연결선 42"/>
            <p:cNvCxnSpPr/>
            <p:nvPr/>
          </p:nvCxnSpPr>
          <p:spPr>
            <a:xfrm>
              <a:off x="1809246" y="2475382"/>
              <a:ext cx="0" cy="305918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4" name="직사각형 43"/>
            <p:cNvSpPr/>
            <p:nvPr/>
          </p:nvSpPr>
          <p:spPr>
            <a:xfrm rot="5400000">
              <a:off x="1699446" y="2603141"/>
              <a:ext cx="219600" cy="50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74569" y="2467473"/>
              <a:ext cx="1388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게임 조작법</a:t>
              </a:r>
            </a:p>
          </p:txBody>
        </p:sp>
        <p:cxnSp>
          <p:nvCxnSpPr>
            <p:cNvPr id="46" name="직선 연결선 45"/>
            <p:cNvCxnSpPr/>
            <p:nvPr/>
          </p:nvCxnSpPr>
          <p:spPr>
            <a:xfrm flipH="1">
              <a:off x="1721128" y="2626684"/>
              <a:ext cx="71203" cy="0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1521056" y="2532482"/>
              <a:ext cx="2632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r"/>
              <a:r>
                <a:rPr lang="en-US" altLang="ko-KR" sz="1000" dirty="0"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5</a:t>
              </a:r>
              <a:endParaRPr lang="ko-KR" altLang="en-US" sz="10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94092D7A-A8BF-4BB5-AA45-166EEBB83AA0}"/>
              </a:ext>
            </a:extLst>
          </p:cNvPr>
          <p:cNvGrpSpPr/>
          <p:nvPr/>
        </p:nvGrpSpPr>
        <p:grpSpPr>
          <a:xfrm>
            <a:off x="761719" y="6287395"/>
            <a:ext cx="1225868" cy="400110"/>
            <a:chOff x="1521056" y="2467473"/>
            <a:chExt cx="1225868" cy="400110"/>
          </a:xfrm>
        </p:grpSpPr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B03D5B2C-F179-43DA-B2F0-300064EED778}"/>
                </a:ext>
              </a:extLst>
            </p:cNvPr>
            <p:cNvCxnSpPr/>
            <p:nvPr/>
          </p:nvCxnSpPr>
          <p:spPr>
            <a:xfrm>
              <a:off x="1809246" y="2475382"/>
              <a:ext cx="0" cy="305918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E12613FE-4E91-4908-9C3B-C34C9697F38F}"/>
                </a:ext>
              </a:extLst>
            </p:cNvPr>
            <p:cNvSpPr/>
            <p:nvPr/>
          </p:nvSpPr>
          <p:spPr>
            <a:xfrm rot="5400000">
              <a:off x="1699446" y="2603141"/>
              <a:ext cx="219600" cy="50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139135F-04E6-43DE-91A9-A19B69E1E733}"/>
                </a:ext>
              </a:extLst>
            </p:cNvPr>
            <p:cNvSpPr txBox="1"/>
            <p:nvPr/>
          </p:nvSpPr>
          <p:spPr>
            <a:xfrm>
              <a:off x="1874569" y="2467473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문제점</a:t>
              </a:r>
            </a:p>
          </p:txBody>
        </p: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83D9B895-C073-4956-A08E-0901C86A900D}"/>
                </a:ext>
              </a:extLst>
            </p:cNvPr>
            <p:cNvCxnSpPr/>
            <p:nvPr/>
          </p:nvCxnSpPr>
          <p:spPr>
            <a:xfrm flipH="1">
              <a:off x="1721128" y="2626684"/>
              <a:ext cx="71203" cy="0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E2C459EC-EACA-46A4-8BD5-34A366ADF235}"/>
                </a:ext>
              </a:extLst>
            </p:cNvPr>
            <p:cNvSpPr txBox="1"/>
            <p:nvPr/>
          </p:nvSpPr>
          <p:spPr>
            <a:xfrm>
              <a:off x="1521056" y="2532482"/>
              <a:ext cx="2632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r"/>
              <a:r>
                <a:rPr lang="en-US" altLang="ko-KR" sz="1000" dirty="0"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8</a:t>
              </a:r>
              <a:endParaRPr lang="ko-KR" altLang="en-US" sz="10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CFFBCCF8-A49C-4222-8304-CE92B29B8CEA}"/>
              </a:ext>
            </a:extLst>
          </p:cNvPr>
          <p:cNvGrpSpPr/>
          <p:nvPr/>
        </p:nvGrpSpPr>
        <p:grpSpPr>
          <a:xfrm>
            <a:off x="776345" y="2101472"/>
            <a:ext cx="1742035" cy="400110"/>
            <a:chOff x="1521056" y="2467473"/>
            <a:chExt cx="1742035" cy="400110"/>
          </a:xfrm>
        </p:grpSpPr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C0F2807A-024E-4AB3-B8DE-CE58DDA85B2A}"/>
                </a:ext>
              </a:extLst>
            </p:cNvPr>
            <p:cNvCxnSpPr/>
            <p:nvPr/>
          </p:nvCxnSpPr>
          <p:spPr>
            <a:xfrm>
              <a:off x="1809246" y="2475382"/>
              <a:ext cx="0" cy="305918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ECAF6816-EE74-4054-A20D-00C44C5CEEDC}"/>
                </a:ext>
              </a:extLst>
            </p:cNvPr>
            <p:cNvSpPr/>
            <p:nvPr/>
          </p:nvSpPr>
          <p:spPr>
            <a:xfrm rot="5400000">
              <a:off x="1699446" y="2603141"/>
              <a:ext cx="219600" cy="50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C3B2B393-303B-4BDE-ADC4-28F19BF018F2}"/>
                </a:ext>
              </a:extLst>
            </p:cNvPr>
            <p:cNvSpPr txBox="1"/>
            <p:nvPr/>
          </p:nvSpPr>
          <p:spPr>
            <a:xfrm>
              <a:off x="1874569" y="2467473"/>
              <a:ext cx="1388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게임 시스템</a:t>
              </a:r>
            </a:p>
          </p:txBody>
        </p: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C8CA73B3-1A94-43FF-B3DE-30B662DC1944}"/>
                </a:ext>
              </a:extLst>
            </p:cNvPr>
            <p:cNvCxnSpPr/>
            <p:nvPr/>
          </p:nvCxnSpPr>
          <p:spPr>
            <a:xfrm flipH="1">
              <a:off x="1721128" y="2626684"/>
              <a:ext cx="71203" cy="0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2EA640BE-A61B-430E-9E7A-DA5E727DC740}"/>
                </a:ext>
              </a:extLst>
            </p:cNvPr>
            <p:cNvSpPr txBox="1"/>
            <p:nvPr/>
          </p:nvSpPr>
          <p:spPr>
            <a:xfrm>
              <a:off x="1521056" y="2532482"/>
              <a:ext cx="2632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r"/>
              <a:r>
                <a:rPr lang="en-US" altLang="ko-KR" sz="1000" dirty="0"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2</a:t>
              </a:r>
              <a:endParaRPr lang="ko-KR" altLang="en-US" sz="10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438013D6-911F-4E87-BE20-4E8A5AAFF1A0}"/>
              </a:ext>
            </a:extLst>
          </p:cNvPr>
          <p:cNvGrpSpPr/>
          <p:nvPr/>
        </p:nvGrpSpPr>
        <p:grpSpPr>
          <a:xfrm>
            <a:off x="762860" y="2764138"/>
            <a:ext cx="1512805" cy="400110"/>
            <a:chOff x="1521056" y="2467473"/>
            <a:chExt cx="1512805" cy="400110"/>
          </a:xfrm>
        </p:grpSpPr>
        <p:cxnSp>
          <p:nvCxnSpPr>
            <p:cNvPr id="103" name="직선 연결선 102">
              <a:extLst>
                <a:ext uri="{FF2B5EF4-FFF2-40B4-BE49-F238E27FC236}">
                  <a16:creationId xmlns:a16="http://schemas.microsoft.com/office/drawing/2014/main" id="{8F86285A-FEFE-43E7-BC52-451D7D730610}"/>
                </a:ext>
              </a:extLst>
            </p:cNvPr>
            <p:cNvCxnSpPr/>
            <p:nvPr/>
          </p:nvCxnSpPr>
          <p:spPr>
            <a:xfrm>
              <a:off x="1809246" y="2475382"/>
              <a:ext cx="0" cy="305918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D55C90FC-AFAD-4F50-B1E9-C1E6E32C5398}"/>
                </a:ext>
              </a:extLst>
            </p:cNvPr>
            <p:cNvSpPr/>
            <p:nvPr/>
          </p:nvSpPr>
          <p:spPr>
            <a:xfrm rot="5400000">
              <a:off x="1699446" y="2603141"/>
              <a:ext cx="219600" cy="50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F1D7873-0990-4020-AC87-0E5ED0FAC583}"/>
                </a:ext>
              </a:extLst>
            </p:cNvPr>
            <p:cNvSpPr txBox="1"/>
            <p:nvPr/>
          </p:nvSpPr>
          <p:spPr>
            <a:xfrm>
              <a:off x="1874569" y="2467473"/>
              <a:ext cx="11592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중점 연구</a:t>
              </a:r>
            </a:p>
          </p:txBody>
        </p:sp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3AE6F0FC-BE00-44D1-AC19-5EFEDB4F8F60}"/>
                </a:ext>
              </a:extLst>
            </p:cNvPr>
            <p:cNvCxnSpPr/>
            <p:nvPr/>
          </p:nvCxnSpPr>
          <p:spPr>
            <a:xfrm flipH="1">
              <a:off x="1721128" y="2626684"/>
              <a:ext cx="71203" cy="0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79AC7B0-FBC0-4C66-AA92-3E90D208FD72}"/>
                </a:ext>
              </a:extLst>
            </p:cNvPr>
            <p:cNvSpPr txBox="1"/>
            <p:nvPr/>
          </p:nvSpPr>
          <p:spPr>
            <a:xfrm>
              <a:off x="1521056" y="2532482"/>
              <a:ext cx="2632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r"/>
              <a:r>
                <a:rPr lang="en-US" altLang="ko-KR" sz="1000" dirty="0"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3</a:t>
              </a:r>
              <a:endParaRPr lang="ko-KR" altLang="en-US" sz="10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ECD66BB7-F22F-4365-B7B9-2C9F373EF43E}"/>
              </a:ext>
            </a:extLst>
          </p:cNvPr>
          <p:cNvGrpSpPr/>
          <p:nvPr/>
        </p:nvGrpSpPr>
        <p:grpSpPr>
          <a:xfrm>
            <a:off x="776345" y="3459648"/>
            <a:ext cx="1512805" cy="400110"/>
            <a:chOff x="1521056" y="2467473"/>
            <a:chExt cx="1512805" cy="400110"/>
          </a:xfrm>
        </p:grpSpPr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0FC00008-E0E2-4A42-8F75-18C73C1D2E67}"/>
                </a:ext>
              </a:extLst>
            </p:cNvPr>
            <p:cNvCxnSpPr/>
            <p:nvPr/>
          </p:nvCxnSpPr>
          <p:spPr>
            <a:xfrm>
              <a:off x="1809246" y="2475382"/>
              <a:ext cx="0" cy="305918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5DCEDE41-83E0-484D-85D4-235B66F09C8B}"/>
                </a:ext>
              </a:extLst>
            </p:cNvPr>
            <p:cNvSpPr/>
            <p:nvPr/>
          </p:nvSpPr>
          <p:spPr>
            <a:xfrm rot="5400000">
              <a:off x="1699446" y="2603141"/>
              <a:ext cx="219600" cy="50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466FC97B-A833-4056-85F4-CEF0C9A8942C}"/>
                </a:ext>
              </a:extLst>
            </p:cNvPr>
            <p:cNvSpPr txBox="1"/>
            <p:nvPr/>
          </p:nvSpPr>
          <p:spPr>
            <a:xfrm>
              <a:off x="1874569" y="2467473"/>
              <a:ext cx="11592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개발 내용</a:t>
              </a:r>
            </a:p>
          </p:txBody>
        </p:sp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A08C16E3-DB3C-4086-BE0E-36F3F21DF997}"/>
                </a:ext>
              </a:extLst>
            </p:cNvPr>
            <p:cNvCxnSpPr/>
            <p:nvPr/>
          </p:nvCxnSpPr>
          <p:spPr>
            <a:xfrm flipH="1">
              <a:off x="1721128" y="2626684"/>
              <a:ext cx="71203" cy="0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0431D039-9F4E-4925-A1B2-29365CD6CE35}"/>
                </a:ext>
              </a:extLst>
            </p:cNvPr>
            <p:cNvSpPr txBox="1"/>
            <p:nvPr/>
          </p:nvSpPr>
          <p:spPr>
            <a:xfrm>
              <a:off x="1521056" y="2532482"/>
              <a:ext cx="2632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r"/>
              <a:r>
                <a:rPr lang="en-US" altLang="ko-KR" sz="1000" dirty="0"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4</a:t>
              </a:r>
              <a:endParaRPr lang="ko-KR" altLang="en-US" sz="10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E8FBAA1B-D609-473A-8CF1-B1742DD61E79}"/>
              </a:ext>
            </a:extLst>
          </p:cNvPr>
          <p:cNvGrpSpPr/>
          <p:nvPr/>
        </p:nvGrpSpPr>
        <p:grpSpPr>
          <a:xfrm>
            <a:off x="776345" y="4930579"/>
            <a:ext cx="1512805" cy="400110"/>
            <a:chOff x="1521056" y="2467473"/>
            <a:chExt cx="1512805" cy="400110"/>
          </a:xfrm>
        </p:grpSpPr>
        <p:cxnSp>
          <p:nvCxnSpPr>
            <p:cNvPr id="115" name="직선 연결선 114">
              <a:extLst>
                <a:ext uri="{FF2B5EF4-FFF2-40B4-BE49-F238E27FC236}">
                  <a16:creationId xmlns:a16="http://schemas.microsoft.com/office/drawing/2014/main" id="{8BEC49CA-138C-4FBC-B33D-608D24B8560A}"/>
                </a:ext>
              </a:extLst>
            </p:cNvPr>
            <p:cNvCxnSpPr/>
            <p:nvPr/>
          </p:nvCxnSpPr>
          <p:spPr>
            <a:xfrm>
              <a:off x="1809246" y="2475382"/>
              <a:ext cx="0" cy="305918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id="{C1557EB6-8B78-4CDE-8DBF-C359F15A4A06}"/>
                </a:ext>
              </a:extLst>
            </p:cNvPr>
            <p:cNvSpPr/>
            <p:nvPr/>
          </p:nvSpPr>
          <p:spPr>
            <a:xfrm rot="5400000">
              <a:off x="1699446" y="2603141"/>
              <a:ext cx="219600" cy="50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F285E39-676C-49B7-BEF5-5011531B0090}"/>
                </a:ext>
              </a:extLst>
            </p:cNvPr>
            <p:cNvSpPr txBox="1"/>
            <p:nvPr/>
          </p:nvSpPr>
          <p:spPr>
            <a:xfrm>
              <a:off x="1874569" y="2467473"/>
              <a:ext cx="11592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역할 분담</a:t>
              </a:r>
            </a:p>
          </p:txBody>
        </p:sp>
        <p:cxnSp>
          <p:nvCxnSpPr>
            <p:cNvPr id="118" name="직선 연결선 117">
              <a:extLst>
                <a:ext uri="{FF2B5EF4-FFF2-40B4-BE49-F238E27FC236}">
                  <a16:creationId xmlns:a16="http://schemas.microsoft.com/office/drawing/2014/main" id="{10B6DD8F-89BC-4B29-928E-FE594EF21C86}"/>
                </a:ext>
              </a:extLst>
            </p:cNvPr>
            <p:cNvCxnSpPr/>
            <p:nvPr/>
          </p:nvCxnSpPr>
          <p:spPr>
            <a:xfrm flipH="1">
              <a:off x="1721128" y="2626684"/>
              <a:ext cx="71203" cy="0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ED15B616-CC8B-4252-893B-D31ABC3797FE}"/>
                </a:ext>
              </a:extLst>
            </p:cNvPr>
            <p:cNvSpPr txBox="1"/>
            <p:nvPr/>
          </p:nvSpPr>
          <p:spPr>
            <a:xfrm>
              <a:off x="1521056" y="2532482"/>
              <a:ext cx="2632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r"/>
              <a:r>
                <a:rPr lang="en-US" altLang="ko-KR" sz="1000" dirty="0"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6</a:t>
              </a:r>
              <a:endParaRPr lang="ko-KR" altLang="en-US" sz="10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48CE799D-2ED3-4883-83B3-714E593BED53}"/>
              </a:ext>
            </a:extLst>
          </p:cNvPr>
          <p:cNvGrpSpPr/>
          <p:nvPr/>
        </p:nvGrpSpPr>
        <p:grpSpPr>
          <a:xfrm>
            <a:off x="762860" y="5633875"/>
            <a:ext cx="1512805" cy="400110"/>
            <a:chOff x="1521056" y="2467473"/>
            <a:chExt cx="1512805" cy="400110"/>
          </a:xfrm>
        </p:grpSpPr>
        <p:cxnSp>
          <p:nvCxnSpPr>
            <p:cNvPr id="121" name="직선 연결선 120">
              <a:extLst>
                <a:ext uri="{FF2B5EF4-FFF2-40B4-BE49-F238E27FC236}">
                  <a16:creationId xmlns:a16="http://schemas.microsoft.com/office/drawing/2014/main" id="{AB9A2C25-8F5A-4B07-87B1-364EB2CB2E77}"/>
                </a:ext>
              </a:extLst>
            </p:cNvPr>
            <p:cNvCxnSpPr/>
            <p:nvPr/>
          </p:nvCxnSpPr>
          <p:spPr>
            <a:xfrm>
              <a:off x="1809246" y="2475382"/>
              <a:ext cx="0" cy="305918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5E40246A-2501-4037-BDC2-15EC23082FB7}"/>
                </a:ext>
              </a:extLst>
            </p:cNvPr>
            <p:cNvSpPr/>
            <p:nvPr/>
          </p:nvSpPr>
          <p:spPr>
            <a:xfrm rot="5400000">
              <a:off x="1699446" y="2603141"/>
              <a:ext cx="219600" cy="50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6FE4A3AC-6B70-4693-9B2C-C61307CFAE5D}"/>
                </a:ext>
              </a:extLst>
            </p:cNvPr>
            <p:cNvSpPr txBox="1"/>
            <p:nvPr/>
          </p:nvSpPr>
          <p:spPr>
            <a:xfrm>
              <a:off x="1874569" y="2467473"/>
              <a:ext cx="11592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향후 일정</a:t>
              </a:r>
            </a:p>
          </p:txBody>
        </p:sp>
        <p:cxnSp>
          <p:nvCxnSpPr>
            <p:cNvPr id="124" name="직선 연결선 123">
              <a:extLst>
                <a:ext uri="{FF2B5EF4-FFF2-40B4-BE49-F238E27FC236}">
                  <a16:creationId xmlns:a16="http://schemas.microsoft.com/office/drawing/2014/main" id="{1AE3A3D0-699F-4787-A984-A8EB67A00153}"/>
                </a:ext>
              </a:extLst>
            </p:cNvPr>
            <p:cNvCxnSpPr/>
            <p:nvPr/>
          </p:nvCxnSpPr>
          <p:spPr>
            <a:xfrm flipH="1">
              <a:off x="1721128" y="2626684"/>
              <a:ext cx="71203" cy="0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B96884F-B733-47E7-9897-44C4EEE94CB8}"/>
                </a:ext>
              </a:extLst>
            </p:cNvPr>
            <p:cNvSpPr txBox="1"/>
            <p:nvPr/>
          </p:nvSpPr>
          <p:spPr>
            <a:xfrm>
              <a:off x="1521056" y="2532482"/>
              <a:ext cx="2632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r"/>
              <a:r>
                <a:rPr lang="en-US" altLang="ko-KR" sz="1000" dirty="0"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7</a:t>
              </a:r>
              <a:endParaRPr lang="ko-KR" altLang="en-US" sz="10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14134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0" y="1438982"/>
            <a:ext cx="4708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endParaRPr lang="en-US" altLang="ko-KR" sz="32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E902C9-6AEA-4FBF-96EC-1249D11F2F58}"/>
              </a:ext>
            </a:extLst>
          </p:cNvPr>
          <p:cNvSpPr txBox="1"/>
          <p:nvPr/>
        </p:nvSpPr>
        <p:spPr>
          <a:xfrm>
            <a:off x="2131362" y="2928210"/>
            <a:ext cx="7263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ko-KR" altLang="en-US" sz="72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tx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데모 시연</a:t>
            </a:r>
            <a:endParaRPr lang="en-US" altLang="ko-KR" sz="7200" b="1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tx1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60498F-4DA4-4F76-85F5-14921908655F}"/>
              </a:ext>
            </a:extLst>
          </p:cNvPr>
          <p:cNvSpPr txBox="1"/>
          <p:nvPr/>
        </p:nvSpPr>
        <p:spPr>
          <a:xfrm>
            <a:off x="11349443" y="753607"/>
            <a:ext cx="85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18/18</a:t>
            </a:r>
          </a:p>
        </p:txBody>
      </p:sp>
    </p:spTree>
    <p:extLst>
      <p:ext uri="{BB962C8B-B14F-4D97-AF65-F5344CB8AC3E}">
        <p14:creationId xmlns:p14="http://schemas.microsoft.com/office/powerpoint/2010/main" val="244400452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1</a:t>
            </a:r>
            <a:endParaRPr lang="ko-KR" alt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31227" y="663337"/>
            <a:ext cx="480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개요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6070" y="1765782"/>
            <a:ext cx="569463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en-US" altLang="ko-KR" sz="6600" dirty="0"/>
              <a:t>Readied Bullet</a:t>
            </a:r>
            <a:endParaRPr lang="ko-KR" altLang="en-US" sz="6600" dirty="0"/>
          </a:p>
        </p:txBody>
      </p:sp>
      <p:sp>
        <p:nvSpPr>
          <p:cNvPr id="21" name="TextBox 20"/>
          <p:cNvSpPr txBox="1"/>
          <p:nvPr/>
        </p:nvSpPr>
        <p:spPr>
          <a:xfrm>
            <a:off x="644186" y="3360717"/>
            <a:ext cx="48153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장르</a:t>
            </a:r>
            <a:r>
              <a:rPr lang="ko-KR" altLang="en-US" sz="3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en-US" altLang="ko-KR" sz="3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: </a:t>
            </a:r>
            <a:r>
              <a:rPr lang="ko-KR" altLang="en-US" sz="3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진행형 슈팅 액션</a:t>
            </a:r>
            <a:endParaRPr lang="en-US" altLang="ko-KR" sz="36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endParaRPr lang="en-US" altLang="ko-KR" sz="36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ko-KR" altLang="en-US" sz="3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시점</a:t>
            </a:r>
            <a:r>
              <a:rPr lang="ko-KR" altLang="en-US" sz="3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en-US" altLang="ko-KR" sz="3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: 3</a:t>
            </a:r>
            <a:r>
              <a:rPr lang="ko-KR" altLang="en-US" sz="3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인칭</a:t>
            </a:r>
            <a:endParaRPr lang="en-US" altLang="ko-KR" sz="36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endParaRPr lang="en-US" altLang="ko-KR" sz="36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ko-KR" altLang="en-US" sz="3600" b="1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플랫폼</a:t>
            </a:r>
            <a:r>
              <a:rPr lang="ko-KR" altLang="en-US" sz="3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en-US" altLang="ko-KR" sz="3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: PC</a:t>
            </a:r>
          </a:p>
          <a:p>
            <a:endParaRPr lang="en-US" altLang="ko-KR" sz="36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endParaRPr lang="ko-KR" altLang="en-US" sz="36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D7B2FA-D215-4D73-9D2B-0977ACD479FB}"/>
              </a:ext>
            </a:extLst>
          </p:cNvPr>
          <p:cNvGrpSpPr/>
          <p:nvPr/>
        </p:nvGrpSpPr>
        <p:grpSpPr>
          <a:xfrm>
            <a:off x="6808461" y="2873778"/>
            <a:ext cx="4667823" cy="3819749"/>
            <a:chOff x="1288978" y="2682582"/>
            <a:chExt cx="2212530" cy="3591381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F3F251AE-BB11-4591-9823-A53F2F370136}"/>
                </a:ext>
              </a:extLst>
            </p:cNvPr>
            <p:cNvGrpSpPr/>
            <p:nvPr/>
          </p:nvGrpSpPr>
          <p:grpSpPr>
            <a:xfrm>
              <a:off x="1288978" y="2682582"/>
              <a:ext cx="2212530" cy="2803818"/>
              <a:chOff x="1596000" y="2662875"/>
              <a:chExt cx="9000000" cy="1710000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462EC2E1-AAA6-493A-8816-70F6AE8DD54F}"/>
                  </a:ext>
                </a:extLst>
              </p:cNvPr>
              <p:cNvSpPr/>
              <p:nvPr/>
            </p:nvSpPr>
            <p:spPr>
              <a:xfrm>
                <a:off x="1596000" y="2662875"/>
                <a:ext cx="9000000" cy="1710000"/>
              </a:xfrm>
              <a:prstGeom prst="rect">
                <a:avLst/>
              </a:prstGeom>
              <a:pattFill prst="openDmnd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>
                  <a:ln>
                    <a:solidFill>
                      <a:schemeClr val="tx1">
                        <a:lumMod val="85000"/>
                        <a:lumOff val="1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F70D25E1-FDCF-4F78-BFA3-3F59BD0B27CA}"/>
                  </a:ext>
                </a:extLst>
              </p:cNvPr>
              <p:cNvSpPr/>
              <p:nvPr/>
            </p:nvSpPr>
            <p:spPr>
              <a:xfrm>
                <a:off x="1596000" y="2662875"/>
                <a:ext cx="9000000" cy="1710000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  <a:ln w="3175">
                <a:solidFill>
                  <a:schemeClr val="tx1">
                    <a:lumMod val="75000"/>
                    <a:lumOff val="25000"/>
                    <a:alpha val="3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ln>
                      <a:solidFill>
                        <a:schemeClr val="tx1">
                          <a:lumMod val="85000"/>
                          <a:lumOff val="1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rPr>
                  <a:t>Put your image Here</a:t>
                </a:r>
                <a:endParaRPr lang="ko-KR" altLang="en-US" sz="1400" dirty="0">
                  <a:ln>
                    <a:solidFill>
                      <a:schemeClr val="tx1">
                        <a:lumMod val="85000"/>
                        <a:lumOff val="1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endParaRPr>
              </a:p>
            </p:txBody>
          </p:sp>
        </p:grp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B3F2459-119E-46DD-A956-A022B46CFBFC}"/>
                </a:ext>
              </a:extLst>
            </p:cNvPr>
            <p:cNvSpPr/>
            <p:nvPr/>
          </p:nvSpPr>
          <p:spPr>
            <a:xfrm>
              <a:off x="2285443" y="5682990"/>
              <a:ext cx="219600" cy="50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3963EEB7-DB8D-44DD-8F2D-9DC9C1EB514A}"/>
                </a:ext>
              </a:extLst>
            </p:cNvPr>
            <p:cNvCxnSpPr/>
            <p:nvPr/>
          </p:nvCxnSpPr>
          <p:spPr>
            <a:xfrm>
              <a:off x="2080243" y="5708190"/>
              <a:ext cx="630000" cy="0"/>
            </a:xfrm>
            <a:prstGeom prst="line">
              <a:avLst/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FDBB509-8DB1-4F6B-B940-EB26FE3CE977}"/>
                </a:ext>
              </a:extLst>
            </p:cNvPr>
            <p:cNvSpPr txBox="1"/>
            <p:nvPr/>
          </p:nvSpPr>
          <p:spPr>
            <a:xfrm>
              <a:off x="2138728" y="6013525"/>
              <a:ext cx="513029" cy="2604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10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defRPr>
              </a:lvl1pPr>
            </a:lstStyle>
            <a:p>
              <a:r>
                <a:rPr lang="ko-KR" altLang="en-US" sz="1200" dirty="0"/>
                <a:t>게임 화면 예시</a:t>
              </a:r>
              <a:endParaRPr lang="en-US" altLang="ko-KR" sz="120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BE27897-A9D8-49D4-8885-DBA47E094C0B}"/>
              </a:ext>
            </a:extLst>
          </p:cNvPr>
          <p:cNvSpPr txBox="1"/>
          <p:nvPr/>
        </p:nvSpPr>
        <p:spPr>
          <a:xfrm>
            <a:off x="11480758" y="753607"/>
            <a:ext cx="72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1/18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9E5D329-70C1-4F49-9D36-DAC14A9F062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858155"/>
            <a:ext cx="5950585" cy="3126086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628E4583-7AB5-4760-95F7-0230CCFF51DC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7309C1A3-1C6D-4CDE-B8B2-8BF1FEA99913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B633389D-F52E-47AC-A23F-4BE29A817E19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113" name="그룹 112">
                  <a:extLst>
                    <a:ext uri="{FF2B5EF4-FFF2-40B4-BE49-F238E27FC236}">
                      <a16:creationId xmlns:a16="http://schemas.microsoft.com/office/drawing/2014/main" id="{CAE05253-2EAB-4104-8A44-6B127A9261B5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116" name="TextBox 115">
                    <a:extLst>
                      <a:ext uri="{FF2B5EF4-FFF2-40B4-BE49-F238E27FC236}">
                        <a16:creationId xmlns:a16="http://schemas.microsoft.com/office/drawing/2014/main" id="{64A22DDA-340B-4EE8-AA84-F5C0F70FDCD0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117" name="TextBox 116">
                    <a:extLst>
                      <a:ext uri="{FF2B5EF4-FFF2-40B4-BE49-F238E27FC236}">
                        <a16:creationId xmlns:a16="http://schemas.microsoft.com/office/drawing/2014/main" id="{38A96346-D898-4C80-9C35-C533937BF2DE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tx1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8A7D26AF-071A-4E8C-B37F-94DBF41B1052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7AD77171-C638-4481-BC69-E519EBB6819A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3BF4925-E126-4A92-8711-C2FC4C7EDB5A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308F8C6-89F2-49A4-B940-FD209667BB93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개발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내용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809F84D-614E-4328-9457-6EC09717EDCB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EAB1216-0DAF-4663-9AF5-DEC34CFFDB75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2194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1</a:t>
            </a:r>
            <a:endParaRPr lang="ko-KR" altLang="en-US" sz="3200" b="1" dirty="0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30226405-57A4-4C0A-A614-025484859495}"/>
              </a:ext>
            </a:extLst>
          </p:cNvPr>
          <p:cNvGrpSpPr/>
          <p:nvPr/>
        </p:nvGrpSpPr>
        <p:grpSpPr>
          <a:xfrm>
            <a:off x="5167920" y="3753241"/>
            <a:ext cx="1191352" cy="769441"/>
            <a:chOff x="1188729" y="2593628"/>
            <a:chExt cx="1191352" cy="76944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ABE9144-26B6-4B29-9F11-3034FC622ACD}"/>
                </a:ext>
              </a:extLst>
            </p:cNvPr>
            <p:cNvSpPr txBox="1"/>
            <p:nvPr/>
          </p:nvSpPr>
          <p:spPr>
            <a:xfrm>
              <a:off x="1188729" y="2593628"/>
              <a:ext cx="119135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특징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8C25CD06-750E-408A-BBCB-D16798CA3119}"/>
                </a:ext>
              </a:extLst>
            </p:cNvPr>
            <p:cNvSpPr/>
            <p:nvPr/>
          </p:nvSpPr>
          <p:spPr>
            <a:xfrm>
              <a:off x="2334362" y="2673493"/>
              <a:ext cx="45719" cy="539783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400"/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94A53C97-676B-4DED-B6FF-FD022F8CD919}"/>
              </a:ext>
            </a:extLst>
          </p:cNvPr>
          <p:cNvGrpSpPr/>
          <p:nvPr/>
        </p:nvGrpSpPr>
        <p:grpSpPr>
          <a:xfrm>
            <a:off x="3715601" y="1583717"/>
            <a:ext cx="4967259" cy="771335"/>
            <a:chOff x="779505" y="3331764"/>
            <a:chExt cx="4967259" cy="771335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61E75509-D5DF-4F2C-8A0C-F8B2DE4B3B7D}"/>
                </a:ext>
              </a:extLst>
            </p:cNvPr>
            <p:cNvGrpSpPr/>
            <p:nvPr/>
          </p:nvGrpSpPr>
          <p:grpSpPr>
            <a:xfrm>
              <a:off x="779505" y="3331764"/>
              <a:ext cx="4967259" cy="771335"/>
              <a:chOff x="964657" y="2742712"/>
              <a:chExt cx="4967259" cy="771335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4FCBA397-0C7C-4072-9CFD-5BDE1AAA057E}"/>
                  </a:ext>
                </a:extLst>
              </p:cNvPr>
              <p:cNvSpPr txBox="1"/>
              <p:nvPr/>
            </p:nvSpPr>
            <p:spPr>
              <a:xfrm>
                <a:off x="1371052" y="2742712"/>
                <a:ext cx="456086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r>
                  <a:rPr lang="ko-KR" altLang="en-US" sz="2400" b="1" dirty="0">
                    <a:latin typeface="나눔바른고딕 Light" panose="020B0603020101020101" pitchFamily="50" charset="-127"/>
                    <a:ea typeface="나눔바른고딕 Light" panose="020B0603020101020101" pitchFamily="50" charset="-127"/>
                  </a:rPr>
                  <a:t>플레이어의 주 장비는 총이 아닌 총알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CD7F8819-6BCD-46EB-B042-69CAC958854D}"/>
                  </a:ext>
                </a:extLst>
              </p:cNvPr>
              <p:cNvSpPr txBox="1"/>
              <p:nvPr/>
            </p:nvSpPr>
            <p:spPr>
              <a:xfrm>
                <a:off x="964657" y="3144715"/>
                <a:ext cx="32624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rPr>
                  <a:t>총알의 변화로 게임의 특색을 살림</a:t>
                </a:r>
                <a:endParaRPr lang="en-US" altLang="ko-KR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endParaRPr>
              </a:p>
            </p:txBody>
          </p:sp>
        </p:grpSp>
        <p:pic>
          <p:nvPicPr>
            <p:cNvPr id="61" name="그래픽 60" descr="게임 컨트롤러">
              <a:extLst>
                <a:ext uri="{FF2B5EF4-FFF2-40B4-BE49-F238E27FC236}">
                  <a16:creationId xmlns:a16="http://schemas.microsoft.com/office/drawing/2014/main" id="{665DE9C5-42DA-44F5-808C-42117A928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4356" y="3343569"/>
              <a:ext cx="377391" cy="377391"/>
            </a:xfrm>
            <a:prstGeom prst="rect">
              <a:avLst/>
            </a:prstGeom>
          </p:spPr>
        </p:pic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9D437F3B-3E91-41D8-A19B-D7025F1AAD66}"/>
              </a:ext>
            </a:extLst>
          </p:cNvPr>
          <p:cNvGrpSpPr/>
          <p:nvPr/>
        </p:nvGrpSpPr>
        <p:grpSpPr>
          <a:xfrm>
            <a:off x="119233" y="3139890"/>
            <a:ext cx="3989015" cy="738453"/>
            <a:chOff x="771296" y="3330104"/>
            <a:chExt cx="3989015" cy="738453"/>
          </a:xfrm>
        </p:grpSpPr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C7E87C09-8719-46D5-8058-4F5C30FD0A84}"/>
                </a:ext>
              </a:extLst>
            </p:cNvPr>
            <p:cNvGrpSpPr/>
            <p:nvPr/>
          </p:nvGrpSpPr>
          <p:grpSpPr>
            <a:xfrm>
              <a:off x="771296" y="3330104"/>
              <a:ext cx="3989015" cy="738453"/>
              <a:chOff x="956448" y="2741052"/>
              <a:chExt cx="3989015" cy="738453"/>
            </a:xfrm>
          </p:grpSpPr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88820555-C452-4709-B442-597ADB8B5140}"/>
                  </a:ext>
                </a:extLst>
              </p:cNvPr>
              <p:cNvSpPr txBox="1"/>
              <p:nvPr/>
            </p:nvSpPr>
            <p:spPr>
              <a:xfrm>
                <a:off x="1327165" y="2741052"/>
                <a:ext cx="361829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r>
                  <a:rPr lang="ko-KR" altLang="en-US" sz="2400" b="1" dirty="0">
                    <a:latin typeface="나눔바른고딕 Light" panose="020B0603020101020101" pitchFamily="50" charset="-127"/>
                    <a:ea typeface="나눔바른고딕 Light" panose="020B0603020101020101" pitchFamily="50" charset="-127"/>
                  </a:rPr>
                  <a:t>플레이어가 직접 만드는 총알</a:t>
                </a: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D4958A7B-8AC3-4BE2-9FE9-78A596846A06}"/>
                  </a:ext>
                </a:extLst>
              </p:cNvPr>
              <p:cNvSpPr txBox="1"/>
              <p:nvPr/>
            </p:nvSpPr>
            <p:spPr>
              <a:xfrm>
                <a:off x="956448" y="3110173"/>
                <a:ext cx="39292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rPr>
                  <a:t>플레이어가 직접 자신이 쏠 총알을 디자인</a:t>
                </a:r>
                <a:endParaRPr lang="en-US" altLang="ko-KR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endParaRPr>
              </a:p>
            </p:txBody>
          </p:sp>
        </p:grpSp>
        <p:pic>
          <p:nvPicPr>
            <p:cNvPr id="101" name="그래픽 100" descr="게임 컨트롤러">
              <a:extLst>
                <a:ext uri="{FF2B5EF4-FFF2-40B4-BE49-F238E27FC236}">
                  <a16:creationId xmlns:a16="http://schemas.microsoft.com/office/drawing/2014/main" id="{7EEBFEFC-34AB-4FA6-B958-8CBE0153F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4356" y="3343569"/>
              <a:ext cx="377391" cy="377391"/>
            </a:xfrm>
            <a:prstGeom prst="rect">
              <a:avLst/>
            </a:prstGeom>
          </p:spPr>
        </p:pic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EA3FAAB6-E4B9-48A5-88EC-B915D82CBA3E}"/>
              </a:ext>
            </a:extLst>
          </p:cNvPr>
          <p:cNvGrpSpPr/>
          <p:nvPr/>
        </p:nvGrpSpPr>
        <p:grpSpPr>
          <a:xfrm>
            <a:off x="2846428" y="5570743"/>
            <a:ext cx="6196835" cy="758240"/>
            <a:chOff x="771296" y="3310317"/>
            <a:chExt cx="6196835" cy="758240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A1EE87F6-9753-44E9-A6BB-45D072D3E214}"/>
                </a:ext>
              </a:extLst>
            </p:cNvPr>
            <p:cNvGrpSpPr/>
            <p:nvPr/>
          </p:nvGrpSpPr>
          <p:grpSpPr>
            <a:xfrm>
              <a:off x="771296" y="3310317"/>
              <a:ext cx="6196835" cy="758240"/>
              <a:chOff x="956448" y="2721265"/>
              <a:chExt cx="6196835" cy="758240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2BF022E-F438-4BB4-AC1C-C7F28B8FD0E4}"/>
                  </a:ext>
                </a:extLst>
              </p:cNvPr>
              <p:cNvSpPr txBox="1"/>
              <p:nvPr/>
            </p:nvSpPr>
            <p:spPr>
              <a:xfrm>
                <a:off x="1380549" y="2721265"/>
                <a:ext cx="577273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r>
                  <a:rPr lang="ko-KR" altLang="en-US" sz="2400" b="1" dirty="0">
                    <a:latin typeface="나눔바른고딕 Light" panose="020B0603020101020101" pitchFamily="50" charset="-127"/>
                    <a:ea typeface="나눔바른고딕 Light" panose="020B0603020101020101" pitchFamily="50" charset="-127"/>
                  </a:rPr>
                  <a:t>총알의 모양과 힘을 주는 방향</a:t>
                </a:r>
                <a:r>
                  <a:rPr lang="ko-KR" altLang="en-US" sz="2400" dirty="0">
                    <a:latin typeface="나눔바른고딕 Light" panose="020B0603020101020101" pitchFamily="50" charset="-127"/>
                    <a:ea typeface="나눔바른고딕 Light" panose="020B0603020101020101" pitchFamily="50" charset="-127"/>
                  </a:rPr>
                  <a:t>에 따라 다른 궤적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19BB9DEA-5CA6-4ED3-B076-DA4D3DC1FECA}"/>
                  </a:ext>
                </a:extLst>
              </p:cNvPr>
              <p:cNvSpPr txBox="1"/>
              <p:nvPr/>
            </p:nvSpPr>
            <p:spPr>
              <a:xfrm>
                <a:off x="956448" y="3110173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altLang="ko-KR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endParaRPr>
              </a:p>
            </p:txBody>
          </p:sp>
        </p:grpSp>
        <p:pic>
          <p:nvPicPr>
            <p:cNvPr id="58" name="그래픽 57" descr="게임 컨트롤러">
              <a:extLst>
                <a:ext uri="{FF2B5EF4-FFF2-40B4-BE49-F238E27FC236}">
                  <a16:creationId xmlns:a16="http://schemas.microsoft.com/office/drawing/2014/main" id="{2BEA7543-3738-4B6E-B592-2AD18820A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4356" y="3343569"/>
              <a:ext cx="377391" cy="377391"/>
            </a:xfrm>
            <a:prstGeom prst="rect">
              <a:avLst/>
            </a:prstGeom>
          </p:spPr>
        </p:pic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B2D20625-14F8-4422-B198-80DAC57C99DA}"/>
              </a:ext>
            </a:extLst>
          </p:cNvPr>
          <p:cNvSpPr txBox="1"/>
          <p:nvPr/>
        </p:nvSpPr>
        <p:spPr>
          <a:xfrm>
            <a:off x="2870517" y="5999155"/>
            <a:ext cx="5929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플레이어가 직접 디자인한 총알은 모양과 힘을 주는 방향에 따라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다르게 날아간다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. (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같은 모양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같은 힘이라면 동일한 궤적 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)</a:t>
            </a:r>
          </a:p>
        </p:txBody>
      </p: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3F71E3BA-FF8F-4919-9C59-CD1B19604A29}"/>
              </a:ext>
            </a:extLst>
          </p:cNvPr>
          <p:cNvGrpSpPr/>
          <p:nvPr/>
        </p:nvGrpSpPr>
        <p:grpSpPr>
          <a:xfrm>
            <a:off x="8268769" y="3526231"/>
            <a:ext cx="3140603" cy="1107796"/>
            <a:chOff x="724087" y="3313462"/>
            <a:chExt cx="3140603" cy="1107796"/>
          </a:xfrm>
        </p:grpSpPr>
        <p:grpSp>
          <p:nvGrpSpPr>
            <p:cNvPr id="108" name="그룹 107">
              <a:extLst>
                <a:ext uri="{FF2B5EF4-FFF2-40B4-BE49-F238E27FC236}">
                  <a16:creationId xmlns:a16="http://schemas.microsoft.com/office/drawing/2014/main" id="{1B365590-ABB2-41EA-818B-69E4202912FD}"/>
                </a:ext>
              </a:extLst>
            </p:cNvPr>
            <p:cNvGrpSpPr/>
            <p:nvPr/>
          </p:nvGrpSpPr>
          <p:grpSpPr>
            <a:xfrm>
              <a:off x="724087" y="3313462"/>
              <a:ext cx="3140603" cy="1107796"/>
              <a:chOff x="909239" y="2724410"/>
              <a:chExt cx="3140603" cy="1107796"/>
            </a:xfrm>
          </p:grpSpPr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F9117F7C-613F-4BA6-B5A3-77FD05B0D4ED}"/>
                  </a:ext>
                </a:extLst>
              </p:cNvPr>
              <p:cNvSpPr txBox="1"/>
              <p:nvPr/>
            </p:nvSpPr>
            <p:spPr>
              <a:xfrm>
                <a:off x="1330835" y="2724410"/>
                <a:ext cx="265008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r>
                  <a:rPr lang="ko-KR" altLang="en-US" sz="2400" b="1" dirty="0">
                    <a:latin typeface="나눔바른고딕 Light" panose="020B0603020101020101" pitchFamily="50" charset="-127"/>
                    <a:ea typeface="나눔바른고딕 Light" panose="020B0603020101020101" pitchFamily="50" charset="-127"/>
                  </a:rPr>
                  <a:t>최대 </a:t>
                </a:r>
                <a:r>
                  <a:rPr lang="en-US" altLang="ko-KR" sz="2400" b="1" dirty="0">
                    <a:latin typeface="나눔바른고딕 Light" panose="020B0603020101020101" pitchFamily="50" charset="-127"/>
                    <a:ea typeface="나눔바른고딕 Light" panose="020B0603020101020101" pitchFamily="50" charset="-127"/>
                  </a:rPr>
                  <a:t>6</a:t>
                </a:r>
                <a:r>
                  <a:rPr lang="ko-KR" altLang="en-US" sz="2400" b="1" dirty="0">
                    <a:latin typeface="나눔바른고딕 Light" panose="020B0603020101020101" pitchFamily="50" charset="-127"/>
                    <a:ea typeface="나눔바른고딕 Light" panose="020B0603020101020101" pitchFamily="50" charset="-127"/>
                  </a:rPr>
                  <a:t>인 멀티플레이</a:t>
                </a: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2046411F-BFFB-4C9B-9B80-B6656BCA3B20}"/>
                  </a:ext>
                </a:extLst>
              </p:cNvPr>
              <p:cNvSpPr txBox="1"/>
              <p:nvPr/>
            </p:nvSpPr>
            <p:spPr>
              <a:xfrm>
                <a:off x="909239" y="3185875"/>
                <a:ext cx="314060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rPr>
                  <a:t>최대 </a:t>
                </a:r>
                <a:r>
                  <a:rPr lang="en-US" altLang="ko-KR" dirty="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rPr>
                  <a:t>6</a:t>
                </a:r>
                <a:r>
                  <a:rPr lang="ko-KR" altLang="en-US" dirty="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rPr>
                  <a:t>명까지 멀티플레이가 가능</a:t>
                </a:r>
                <a:endParaRPr lang="en-US" altLang="ko-KR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endParaRPr>
              </a:p>
              <a:p>
                <a:pPr algn="ctr"/>
                <a:r>
                  <a:rPr lang="ko-KR" altLang="en-US" dirty="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rPr>
                  <a:t>멀티플레이시 </a:t>
                </a:r>
                <a:r>
                  <a:rPr lang="en-US" altLang="ko-KR" dirty="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rPr>
                  <a:t>3:3</a:t>
                </a:r>
                <a:r>
                  <a:rPr lang="ko-KR" altLang="en-US" dirty="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rPr>
                  <a:t> 대전</a:t>
                </a:r>
                <a:endParaRPr lang="en-US" altLang="ko-KR" dirty="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endParaRPr>
              </a:p>
            </p:txBody>
          </p:sp>
        </p:grpSp>
        <p:pic>
          <p:nvPicPr>
            <p:cNvPr id="109" name="그래픽 108" descr="게임 컨트롤러">
              <a:extLst>
                <a:ext uri="{FF2B5EF4-FFF2-40B4-BE49-F238E27FC236}">
                  <a16:creationId xmlns:a16="http://schemas.microsoft.com/office/drawing/2014/main" id="{4D0EAA56-2A5D-4815-9932-B03CA6A4A0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4356" y="3343569"/>
              <a:ext cx="377391" cy="377391"/>
            </a:xfrm>
            <a:prstGeom prst="rect">
              <a:avLst/>
            </a:prstGeom>
          </p:spPr>
        </p:pic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24C19EE-2E0E-4F4A-BB72-89D79B170936}"/>
              </a:ext>
            </a:extLst>
          </p:cNvPr>
          <p:cNvSpPr/>
          <p:nvPr/>
        </p:nvSpPr>
        <p:spPr>
          <a:xfrm>
            <a:off x="5180176" y="3833107"/>
            <a:ext cx="45719" cy="53978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440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BA182CB-23B8-4B13-A5FD-6ED2FB6DA9FC}"/>
              </a:ext>
            </a:extLst>
          </p:cNvPr>
          <p:cNvCxnSpPr>
            <a:cxnSpLocks/>
          </p:cNvCxnSpPr>
          <p:nvPr/>
        </p:nvCxnSpPr>
        <p:spPr>
          <a:xfrm>
            <a:off x="5687749" y="2509520"/>
            <a:ext cx="8398" cy="115704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5607826B-AC99-421B-977F-2B3123C8AFB2}"/>
              </a:ext>
            </a:extLst>
          </p:cNvPr>
          <p:cNvCxnSpPr>
            <a:cxnSpLocks/>
          </p:cNvCxnSpPr>
          <p:nvPr/>
        </p:nvCxnSpPr>
        <p:spPr>
          <a:xfrm flipH="1">
            <a:off x="6628988" y="4102997"/>
            <a:ext cx="1380993" cy="188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EA2D6308-C20B-4067-AC55-AE684E9ECF9D}"/>
              </a:ext>
            </a:extLst>
          </p:cNvPr>
          <p:cNvCxnSpPr>
            <a:cxnSpLocks/>
          </p:cNvCxnSpPr>
          <p:nvPr/>
        </p:nvCxnSpPr>
        <p:spPr>
          <a:xfrm flipH="1" flipV="1">
            <a:off x="3402100" y="3939928"/>
            <a:ext cx="1593656" cy="17974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BA5CE6DB-D478-4605-9613-9873998EA8AC}"/>
              </a:ext>
            </a:extLst>
          </p:cNvPr>
          <p:cNvCxnSpPr>
            <a:cxnSpLocks/>
          </p:cNvCxnSpPr>
          <p:nvPr/>
        </p:nvCxnSpPr>
        <p:spPr>
          <a:xfrm flipH="1">
            <a:off x="5687749" y="4559526"/>
            <a:ext cx="8398" cy="94658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75F0615-EC2C-4EEE-94B4-02378D1649EF}"/>
              </a:ext>
            </a:extLst>
          </p:cNvPr>
          <p:cNvSpPr txBox="1"/>
          <p:nvPr/>
        </p:nvSpPr>
        <p:spPr>
          <a:xfrm>
            <a:off x="231227" y="663337"/>
            <a:ext cx="480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개요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특징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97D31F36-FD1C-4751-A3DB-6EF7A3CFBC1A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07758E09-7677-44D8-B6BD-03AFB2BEE0C0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73B2AC5-ACF0-47C3-A068-E9584C50A848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C8532F3E-27A2-4EA7-B943-E53AEAD74DC3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82" name="TextBox 81">
                    <a:extLst>
                      <a:ext uri="{FF2B5EF4-FFF2-40B4-BE49-F238E27FC236}">
                        <a16:creationId xmlns:a16="http://schemas.microsoft.com/office/drawing/2014/main" id="{21769756-D059-4861-A696-7994AD2AE935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83" name="TextBox 82">
                    <a:extLst>
                      <a:ext uri="{FF2B5EF4-FFF2-40B4-BE49-F238E27FC236}">
                        <a16:creationId xmlns:a16="http://schemas.microsoft.com/office/drawing/2014/main" id="{DEE52D8C-3FC0-447A-A80B-077653838EC8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tx1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1654DEA8-3A0A-44FA-96D5-38A72DAFB8E9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5B6AC4C5-4862-47B8-BEB6-BED53C7AACDD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DB18615-040D-4E3C-985E-962145A7184C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D266132-565D-41EE-9596-51F13BBE4A0D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개발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내용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CBDA4E-AE73-43B7-B74A-00C7BEE0FC56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EA75764-CECD-4F55-83DC-D0C7DB1E71A2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4CB7BEA6-D653-4DBC-AEC3-2BE48AFA39F9}"/>
              </a:ext>
            </a:extLst>
          </p:cNvPr>
          <p:cNvSpPr txBox="1"/>
          <p:nvPr/>
        </p:nvSpPr>
        <p:spPr>
          <a:xfrm>
            <a:off x="11480758" y="753607"/>
            <a:ext cx="72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2/18</a:t>
            </a:r>
          </a:p>
        </p:txBody>
      </p:sp>
    </p:spTree>
    <p:extLst>
      <p:ext uri="{BB962C8B-B14F-4D97-AF65-F5344CB8AC3E}">
        <p14:creationId xmlns:p14="http://schemas.microsoft.com/office/powerpoint/2010/main" val="171305923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1</a:t>
            </a:r>
            <a:endParaRPr lang="ko-KR" altLang="en-US" sz="3200" b="1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3B2E04E-47BA-4E7A-85D4-780D9AB24AC9}"/>
              </a:ext>
            </a:extLst>
          </p:cNvPr>
          <p:cNvGrpSpPr/>
          <p:nvPr/>
        </p:nvGrpSpPr>
        <p:grpSpPr>
          <a:xfrm>
            <a:off x="134662" y="1892192"/>
            <a:ext cx="12011612" cy="3407024"/>
            <a:chOff x="122715" y="1417900"/>
            <a:chExt cx="12011612" cy="3407024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33CAE739-E2AD-4B93-88F8-E73AC9CEB8BF}"/>
                </a:ext>
              </a:extLst>
            </p:cNvPr>
            <p:cNvGrpSpPr/>
            <p:nvPr/>
          </p:nvGrpSpPr>
          <p:grpSpPr>
            <a:xfrm>
              <a:off x="9743929" y="1417901"/>
              <a:ext cx="2390398" cy="3407023"/>
              <a:chOff x="1200047" y="2682582"/>
              <a:chExt cx="2390398" cy="3909070"/>
            </a:xfrm>
          </p:grpSpPr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66E695F-7EFF-4F69-BA2C-1CA7E5F9429E}"/>
                  </a:ext>
                </a:extLst>
              </p:cNvPr>
              <p:cNvGrpSpPr/>
              <p:nvPr/>
            </p:nvGrpSpPr>
            <p:grpSpPr>
              <a:xfrm>
                <a:off x="1288978" y="2682582"/>
                <a:ext cx="2212530" cy="2803818"/>
                <a:chOff x="1596000" y="2662875"/>
                <a:chExt cx="9000000" cy="1710000"/>
              </a:xfrm>
            </p:grpSpPr>
            <p:sp>
              <p:nvSpPr>
                <p:cNvPr id="38" name="직사각형 37">
                  <a:extLst>
                    <a:ext uri="{FF2B5EF4-FFF2-40B4-BE49-F238E27FC236}">
                      <a16:creationId xmlns:a16="http://schemas.microsoft.com/office/drawing/2014/main" id="{85655C46-1C44-4563-BE35-3D6A5A0CB20B}"/>
                    </a:ext>
                  </a:extLst>
                </p:cNvPr>
                <p:cNvSpPr/>
                <p:nvPr/>
              </p:nvSpPr>
              <p:spPr>
                <a:xfrm>
                  <a:off x="1596000" y="2662875"/>
                  <a:ext cx="9000000" cy="1710000"/>
                </a:xfrm>
                <a:prstGeom prst="rect">
                  <a:avLst/>
                </a:prstGeom>
                <a:pattFill prst="openDmnd">
                  <a:fgClr>
                    <a:schemeClr val="bg1">
                      <a:lumMod val="85000"/>
                    </a:schemeClr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 dirty="0">
                    <a:ln>
                      <a:solidFill>
                        <a:schemeClr val="tx1">
                          <a:lumMod val="85000"/>
                          <a:lumOff val="1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endParaRPr>
                </a:p>
              </p:txBody>
            </p:sp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E329D880-B11D-4456-B0B1-3627AA883F46}"/>
                    </a:ext>
                  </a:extLst>
                </p:cNvPr>
                <p:cNvSpPr/>
                <p:nvPr/>
              </p:nvSpPr>
              <p:spPr>
                <a:xfrm>
                  <a:off x="1596000" y="2662875"/>
                  <a:ext cx="9000000" cy="1710000"/>
                </a:xfrm>
                <a:prstGeom prst="rect">
                  <a:avLst/>
                </a:prstGeom>
                <a:solidFill>
                  <a:schemeClr val="bg1">
                    <a:alpha val="50000"/>
                  </a:schemeClr>
                </a:solidFill>
                <a:ln w="3175">
                  <a:solidFill>
                    <a:schemeClr val="tx1">
                      <a:lumMod val="75000"/>
                      <a:lumOff val="25000"/>
                      <a:alpha val="3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000" dirty="0">
                      <a:ln>
                        <a:solidFill>
                          <a:schemeClr val="tx1">
                            <a:lumMod val="85000"/>
                            <a:lumOff val="15000"/>
                            <a:alpha val="25000"/>
                          </a:scheme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바른고딕 UltraLight" panose="020B0603020101020101" pitchFamily="50" charset="-127"/>
                      <a:ea typeface="나눔바른고딕 UltraLight" panose="020B0603020101020101" pitchFamily="50" charset="-127"/>
                    </a:rPr>
                    <a:t>Put your image Here</a:t>
                  </a:r>
                  <a:endParaRPr lang="ko-KR" altLang="en-US" sz="2000" dirty="0">
                    <a:ln>
                      <a:solidFill>
                        <a:schemeClr val="tx1">
                          <a:lumMod val="85000"/>
                          <a:lumOff val="1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endParaRPr>
                </a:p>
              </p:txBody>
            </p:sp>
          </p:grp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27D20CF-C313-4982-BF2E-893E365CAA7A}"/>
                  </a:ext>
                </a:extLst>
              </p:cNvPr>
              <p:cNvSpPr/>
              <p:nvPr/>
            </p:nvSpPr>
            <p:spPr>
              <a:xfrm>
                <a:off x="2285443" y="5682990"/>
                <a:ext cx="219600" cy="50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4F3D9E60-1D1A-492F-BF9E-6162B9073818}"/>
                  </a:ext>
                </a:extLst>
              </p:cNvPr>
              <p:cNvCxnSpPr/>
              <p:nvPr/>
            </p:nvCxnSpPr>
            <p:spPr>
              <a:xfrm>
                <a:off x="2080243" y="5708190"/>
                <a:ext cx="630000" cy="0"/>
              </a:xfrm>
              <a:prstGeom prst="line">
                <a:avLst/>
              </a:prstGeom>
              <a:noFill/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322C6C1D-B436-4B13-98D5-6DE5FDBE28E0}"/>
                  </a:ext>
                </a:extLst>
              </p:cNvPr>
              <p:cNvSpPr txBox="1"/>
              <p:nvPr/>
            </p:nvSpPr>
            <p:spPr>
              <a:xfrm>
                <a:off x="1200047" y="5850080"/>
                <a:ext cx="2390398" cy="741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00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defRPr>
                </a:lvl1pPr>
              </a:lstStyle>
              <a:p>
                <a:r>
                  <a:rPr lang="ko-KR" altLang="en-US" sz="1800" dirty="0"/>
                  <a:t>다음 스테이지로 이동 및</a:t>
                </a:r>
                <a:endParaRPr lang="en-US" altLang="ko-KR" sz="1800" dirty="0"/>
              </a:p>
              <a:p>
                <a:r>
                  <a:rPr lang="ko-KR" altLang="en-US" sz="1800" dirty="0"/>
                  <a:t>총알 커스터마이즈</a:t>
                </a:r>
                <a:endParaRPr lang="en-US" altLang="ko-KR" sz="1800" dirty="0"/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A97F879-2262-428E-85BC-4FC1D9151A07}"/>
                </a:ext>
              </a:extLst>
            </p:cNvPr>
            <p:cNvGrpSpPr/>
            <p:nvPr/>
          </p:nvGrpSpPr>
          <p:grpSpPr>
            <a:xfrm>
              <a:off x="6278455" y="1417900"/>
              <a:ext cx="2903359" cy="3407023"/>
              <a:chOff x="943568" y="2682582"/>
              <a:chExt cx="2903359" cy="3909070"/>
            </a:xfrm>
          </p:grpSpPr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8646B68B-F060-4DE1-8D83-82E2B6D5ACFB}"/>
                  </a:ext>
                </a:extLst>
              </p:cNvPr>
              <p:cNvGrpSpPr/>
              <p:nvPr/>
            </p:nvGrpSpPr>
            <p:grpSpPr>
              <a:xfrm>
                <a:off x="1288978" y="2682582"/>
                <a:ext cx="2212530" cy="2803818"/>
                <a:chOff x="1596000" y="2662875"/>
                <a:chExt cx="9000000" cy="1710000"/>
              </a:xfrm>
            </p:grpSpPr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EDD7F714-55BE-4330-ABCA-D797C3E23CDF}"/>
                    </a:ext>
                  </a:extLst>
                </p:cNvPr>
                <p:cNvSpPr/>
                <p:nvPr/>
              </p:nvSpPr>
              <p:spPr>
                <a:xfrm>
                  <a:off x="1596000" y="2662875"/>
                  <a:ext cx="9000000" cy="1710000"/>
                </a:xfrm>
                <a:prstGeom prst="rect">
                  <a:avLst/>
                </a:prstGeom>
                <a:pattFill prst="openDmnd">
                  <a:fgClr>
                    <a:schemeClr val="bg1">
                      <a:lumMod val="85000"/>
                    </a:schemeClr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 dirty="0">
                    <a:ln>
                      <a:solidFill>
                        <a:schemeClr val="tx1">
                          <a:lumMod val="85000"/>
                          <a:lumOff val="1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endParaRPr>
                </a:p>
              </p:txBody>
            </p:sp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627FBA98-71BD-4AAA-B22F-CF7CE8401738}"/>
                    </a:ext>
                  </a:extLst>
                </p:cNvPr>
                <p:cNvSpPr/>
                <p:nvPr/>
              </p:nvSpPr>
              <p:spPr>
                <a:xfrm>
                  <a:off x="1596000" y="2662875"/>
                  <a:ext cx="9000000" cy="1710000"/>
                </a:xfrm>
                <a:prstGeom prst="rect">
                  <a:avLst/>
                </a:prstGeom>
                <a:solidFill>
                  <a:schemeClr val="bg1">
                    <a:alpha val="50000"/>
                  </a:schemeClr>
                </a:solidFill>
                <a:ln w="3175">
                  <a:solidFill>
                    <a:schemeClr val="tx1">
                      <a:lumMod val="75000"/>
                      <a:lumOff val="25000"/>
                      <a:alpha val="3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000" dirty="0">
                      <a:ln>
                        <a:solidFill>
                          <a:schemeClr val="tx1">
                            <a:lumMod val="85000"/>
                            <a:lumOff val="15000"/>
                            <a:alpha val="25000"/>
                          </a:scheme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바른고딕 UltraLight" panose="020B0603020101020101" pitchFamily="50" charset="-127"/>
                      <a:ea typeface="나눔바른고딕 UltraLight" panose="020B0603020101020101" pitchFamily="50" charset="-127"/>
                    </a:rPr>
                    <a:t>Put your image Here</a:t>
                  </a:r>
                  <a:endParaRPr lang="ko-KR" altLang="en-US" sz="2000" dirty="0">
                    <a:ln>
                      <a:solidFill>
                        <a:schemeClr val="tx1">
                          <a:lumMod val="85000"/>
                          <a:lumOff val="1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endParaRPr>
                </a:p>
              </p:txBody>
            </p:sp>
          </p:grp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2A30B7EB-0501-47FB-ACB0-24F6BC7E8869}"/>
                  </a:ext>
                </a:extLst>
              </p:cNvPr>
              <p:cNvSpPr/>
              <p:nvPr/>
            </p:nvSpPr>
            <p:spPr>
              <a:xfrm>
                <a:off x="2285443" y="5682990"/>
                <a:ext cx="219600" cy="50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cxnSp>
            <p:nvCxnSpPr>
              <p:cNvPr id="43" name="직선 연결선 42">
                <a:extLst>
                  <a:ext uri="{FF2B5EF4-FFF2-40B4-BE49-F238E27FC236}">
                    <a16:creationId xmlns:a16="http://schemas.microsoft.com/office/drawing/2014/main" id="{4E5C2FB2-A543-48B3-B7B8-AACB6F656AC4}"/>
                  </a:ext>
                </a:extLst>
              </p:cNvPr>
              <p:cNvCxnSpPr/>
              <p:nvPr/>
            </p:nvCxnSpPr>
            <p:spPr>
              <a:xfrm>
                <a:off x="2080243" y="5708190"/>
                <a:ext cx="630000" cy="0"/>
              </a:xfrm>
              <a:prstGeom prst="line">
                <a:avLst/>
              </a:prstGeom>
              <a:noFill/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D1F869BF-A1EA-48BD-A435-AF9272E7E7A8}"/>
                  </a:ext>
                </a:extLst>
              </p:cNvPr>
              <p:cNvSpPr txBox="1"/>
              <p:nvPr/>
            </p:nvSpPr>
            <p:spPr>
              <a:xfrm>
                <a:off x="943568" y="5850080"/>
                <a:ext cx="2903359" cy="741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00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defRPr>
                </a:lvl1pPr>
              </a:lstStyle>
              <a:p>
                <a:r>
                  <a:rPr lang="ko-KR" altLang="en-US" sz="1800" dirty="0"/>
                  <a:t>찾은 열쇠로 보스 방 문을 열고</a:t>
                </a:r>
                <a:endParaRPr lang="en-US" altLang="ko-KR" sz="1800" dirty="0"/>
              </a:p>
              <a:p>
                <a:r>
                  <a:rPr lang="ko-KR" altLang="en-US" sz="1800" dirty="0"/>
                  <a:t>보스를 잡는다</a:t>
                </a:r>
                <a:r>
                  <a:rPr lang="en-US" altLang="ko-KR" sz="1800" dirty="0"/>
                  <a:t>.</a:t>
                </a:r>
              </a:p>
            </p:txBody>
          </p: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75CE8FA4-7BA2-4F8C-AE6C-25BF477DC0FA}"/>
                </a:ext>
              </a:extLst>
            </p:cNvPr>
            <p:cNvGrpSpPr/>
            <p:nvPr/>
          </p:nvGrpSpPr>
          <p:grpSpPr>
            <a:xfrm>
              <a:off x="2947287" y="1417900"/>
              <a:ext cx="3057248" cy="3407023"/>
              <a:chOff x="866622" y="2682582"/>
              <a:chExt cx="3057248" cy="3909070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A7EC95A5-BCAE-46A9-9EA5-5DB496AA2CE1}"/>
                  </a:ext>
                </a:extLst>
              </p:cNvPr>
              <p:cNvGrpSpPr/>
              <p:nvPr/>
            </p:nvGrpSpPr>
            <p:grpSpPr>
              <a:xfrm>
                <a:off x="1288978" y="2682582"/>
                <a:ext cx="2212530" cy="2803818"/>
                <a:chOff x="1596000" y="2662875"/>
                <a:chExt cx="9000000" cy="1710000"/>
              </a:xfrm>
            </p:grpSpPr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8CC817AC-20BA-4E72-BEDD-F00C1669B51A}"/>
                    </a:ext>
                  </a:extLst>
                </p:cNvPr>
                <p:cNvSpPr/>
                <p:nvPr/>
              </p:nvSpPr>
              <p:spPr>
                <a:xfrm>
                  <a:off x="1596000" y="2662875"/>
                  <a:ext cx="9000000" cy="1710000"/>
                </a:xfrm>
                <a:prstGeom prst="rect">
                  <a:avLst/>
                </a:prstGeom>
                <a:pattFill prst="openDmnd">
                  <a:fgClr>
                    <a:schemeClr val="bg1">
                      <a:lumMod val="85000"/>
                    </a:schemeClr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 dirty="0">
                    <a:ln>
                      <a:solidFill>
                        <a:schemeClr val="tx1">
                          <a:lumMod val="85000"/>
                          <a:lumOff val="1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endParaRPr>
                </a:p>
              </p:txBody>
            </p:sp>
            <p:sp>
              <p:nvSpPr>
                <p:cNvPr id="65" name="직사각형 64">
                  <a:extLst>
                    <a:ext uri="{FF2B5EF4-FFF2-40B4-BE49-F238E27FC236}">
                      <a16:creationId xmlns:a16="http://schemas.microsoft.com/office/drawing/2014/main" id="{BECC43B7-4DCF-4E85-A4BE-FDF3B45107F9}"/>
                    </a:ext>
                  </a:extLst>
                </p:cNvPr>
                <p:cNvSpPr/>
                <p:nvPr/>
              </p:nvSpPr>
              <p:spPr>
                <a:xfrm>
                  <a:off x="1596000" y="2662875"/>
                  <a:ext cx="9000000" cy="1710000"/>
                </a:xfrm>
                <a:prstGeom prst="rect">
                  <a:avLst/>
                </a:prstGeom>
                <a:solidFill>
                  <a:schemeClr val="bg1">
                    <a:alpha val="50000"/>
                  </a:schemeClr>
                </a:solidFill>
                <a:ln w="3175">
                  <a:solidFill>
                    <a:schemeClr val="tx1">
                      <a:lumMod val="75000"/>
                      <a:lumOff val="25000"/>
                      <a:alpha val="3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000" dirty="0">
                      <a:ln>
                        <a:solidFill>
                          <a:schemeClr val="tx1">
                            <a:lumMod val="85000"/>
                            <a:lumOff val="15000"/>
                            <a:alpha val="25000"/>
                          </a:scheme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바른고딕 UltraLight" panose="020B0603020101020101" pitchFamily="50" charset="-127"/>
                      <a:ea typeface="나눔바른고딕 UltraLight" panose="020B0603020101020101" pitchFamily="50" charset="-127"/>
                    </a:rPr>
                    <a:t>Put your image Here</a:t>
                  </a:r>
                  <a:endParaRPr lang="ko-KR" altLang="en-US" sz="2000" dirty="0">
                    <a:ln>
                      <a:solidFill>
                        <a:schemeClr val="tx1">
                          <a:lumMod val="85000"/>
                          <a:lumOff val="1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endParaRPr>
                </a:p>
              </p:txBody>
            </p:sp>
          </p:grp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B352C7FB-B6DC-4729-B1C4-57D9EF1697F4}"/>
                  </a:ext>
                </a:extLst>
              </p:cNvPr>
              <p:cNvSpPr/>
              <p:nvPr/>
            </p:nvSpPr>
            <p:spPr>
              <a:xfrm>
                <a:off x="2285443" y="5682990"/>
                <a:ext cx="219600" cy="50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E260B032-C087-44F8-9A20-A7AC53D1495B}"/>
                  </a:ext>
                </a:extLst>
              </p:cNvPr>
              <p:cNvCxnSpPr/>
              <p:nvPr/>
            </p:nvCxnSpPr>
            <p:spPr>
              <a:xfrm>
                <a:off x="2080243" y="5708190"/>
                <a:ext cx="630000" cy="0"/>
              </a:xfrm>
              <a:prstGeom prst="line">
                <a:avLst/>
              </a:prstGeom>
              <a:noFill/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ABBC6574-8B75-483A-AC44-461A5AEAC40F}"/>
                  </a:ext>
                </a:extLst>
              </p:cNvPr>
              <p:cNvSpPr txBox="1"/>
              <p:nvPr/>
            </p:nvSpPr>
            <p:spPr>
              <a:xfrm>
                <a:off x="866622" y="5850080"/>
                <a:ext cx="3057248" cy="741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00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defRPr>
                </a:lvl1pPr>
              </a:lstStyle>
              <a:p>
                <a:r>
                  <a:rPr lang="ko-KR" altLang="en-US" sz="1800" dirty="0"/>
                  <a:t>끊임 없이 나오는 적들을 헤치며</a:t>
                </a:r>
                <a:endParaRPr lang="en-US" altLang="ko-KR" sz="1800" dirty="0"/>
              </a:p>
              <a:p>
                <a:r>
                  <a:rPr lang="ko-KR" altLang="en-US" sz="1800" dirty="0"/>
                  <a:t>열쇠를 찾는다</a:t>
                </a:r>
                <a:r>
                  <a:rPr lang="en-US" altLang="ko-KR" sz="1800" dirty="0"/>
                  <a:t>.</a:t>
                </a:r>
              </a:p>
            </p:txBody>
          </p:sp>
        </p:grpSp>
        <p:sp>
          <p:nvSpPr>
            <p:cNvPr id="66" name="화살표: 오른쪽 65">
              <a:extLst>
                <a:ext uri="{FF2B5EF4-FFF2-40B4-BE49-F238E27FC236}">
                  <a16:creationId xmlns:a16="http://schemas.microsoft.com/office/drawing/2014/main" id="{F2F2E895-DF7B-4C0F-9AD0-51F9179279AD}"/>
                </a:ext>
              </a:extLst>
            </p:cNvPr>
            <p:cNvSpPr/>
            <p:nvPr/>
          </p:nvSpPr>
          <p:spPr>
            <a:xfrm>
              <a:off x="5740560" y="2665920"/>
              <a:ext cx="744071" cy="268249"/>
            </a:xfrm>
            <a:custGeom>
              <a:avLst/>
              <a:gdLst>
                <a:gd name="connsiteX0" fmla="*/ 0 w 744071"/>
                <a:gd name="connsiteY0" fmla="*/ 67062 h 268249"/>
                <a:gd name="connsiteX1" fmla="*/ 609947 w 744071"/>
                <a:gd name="connsiteY1" fmla="*/ 67062 h 268249"/>
                <a:gd name="connsiteX2" fmla="*/ 609947 w 744071"/>
                <a:gd name="connsiteY2" fmla="*/ 0 h 268249"/>
                <a:gd name="connsiteX3" fmla="*/ 744071 w 744071"/>
                <a:gd name="connsiteY3" fmla="*/ 134125 h 268249"/>
                <a:gd name="connsiteX4" fmla="*/ 609947 w 744071"/>
                <a:gd name="connsiteY4" fmla="*/ 268249 h 268249"/>
                <a:gd name="connsiteX5" fmla="*/ 609947 w 744071"/>
                <a:gd name="connsiteY5" fmla="*/ 201187 h 268249"/>
                <a:gd name="connsiteX6" fmla="*/ 0 w 744071"/>
                <a:gd name="connsiteY6" fmla="*/ 201187 h 268249"/>
                <a:gd name="connsiteX7" fmla="*/ 0 w 744071"/>
                <a:gd name="connsiteY7" fmla="*/ 67062 h 26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4071" h="268249" extrusionOk="0">
                  <a:moveTo>
                    <a:pt x="0" y="67062"/>
                  </a:moveTo>
                  <a:cubicBezTo>
                    <a:pt x="137793" y="49077"/>
                    <a:pt x="422584" y="40044"/>
                    <a:pt x="609947" y="67062"/>
                  </a:cubicBezTo>
                  <a:cubicBezTo>
                    <a:pt x="609406" y="45822"/>
                    <a:pt x="613012" y="15381"/>
                    <a:pt x="609947" y="0"/>
                  </a:cubicBezTo>
                  <a:cubicBezTo>
                    <a:pt x="642851" y="25056"/>
                    <a:pt x="690602" y="81530"/>
                    <a:pt x="744071" y="134125"/>
                  </a:cubicBezTo>
                  <a:cubicBezTo>
                    <a:pt x="674608" y="191050"/>
                    <a:pt x="636812" y="230038"/>
                    <a:pt x="609947" y="268249"/>
                  </a:cubicBezTo>
                  <a:cubicBezTo>
                    <a:pt x="610082" y="250094"/>
                    <a:pt x="613024" y="233095"/>
                    <a:pt x="609947" y="201187"/>
                  </a:cubicBezTo>
                  <a:cubicBezTo>
                    <a:pt x="362132" y="191390"/>
                    <a:pt x="303062" y="219724"/>
                    <a:pt x="0" y="201187"/>
                  </a:cubicBezTo>
                  <a:cubicBezTo>
                    <a:pt x="4666" y="156424"/>
                    <a:pt x="-4472" y="106838"/>
                    <a:pt x="0" y="67062"/>
                  </a:cubicBez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539756623">
                    <a:prstGeom prst="rightArrow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sp>
          <p:nvSpPr>
            <p:cNvPr id="67" name="화살표: 오른쪽 66">
              <a:extLst>
                <a:ext uri="{FF2B5EF4-FFF2-40B4-BE49-F238E27FC236}">
                  <a16:creationId xmlns:a16="http://schemas.microsoft.com/office/drawing/2014/main" id="{D6A5C4AC-3AD2-4ED6-8C6D-ABCF6C09FDE1}"/>
                </a:ext>
              </a:extLst>
            </p:cNvPr>
            <p:cNvSpPr/>
            <p:nvPr/>
          </p:nvSpPr>
          <p:spPr>
            <a:xfrm>
              <a:off x="8975629" y="2659136"/>
              <a:ext cx="744071" cy="268249"/>
            </a:xfrm>
            <a:custGeom>
              <a:avLst/>
              <a:gdLst>
                <a:gd name="connsiteX0" fmla="*/ 0 w 744071"/>
                <a:gd name="connsiteY0" fmla="*/ 67062 h 268249"/>
                <a:gd name="connsiteX1" fmla="*/ 609947 w 744071"/>
                <a:gd name="connsiteY1" fmla="*/ 67062 h 268249"/>
                <a:gd name="connsiteX2" fmla="*/ 609947 w 744071"/>
                <a:gd name="connsiteY2" fmla="*/ 0 h 268249"/>
                <a:gd name="connsiteX3" fmla="*/ 744071 w 744071"/>
                <a:gd name="connsiteY3" fmla="*/ 134125 h 268249"/>
                <a:gd name="connsiteX4" fmla="*/ 609947 w 744071"/>
                <a:gd name="connsiteY4" fmla="*/ 268249 h 268249"/>
                <a:gd name="connsiteX5" fmla="*/ 609947 w 744071"/>
                <a:gd name="connsiteY5" fmla="*/ 201187 h 268249"/>
                <a:gd name="connsiteX6" fmla="*/ 0 w 744071"/>
                <a:gd name="connsiteY6" fmla="*/ 201187 h 268249"/>
                <a:gd name="connsiteX7" fmla="*/ 0 w 744071"/>
                <a:gd name="connsiteY7" fmla="*/ 67062 h 26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4071" h="268249" extrusionOk="0">
                  <a:moveTo>
                    <a:pt x="0" y="67062"/>
                  </a:moveTo>
                  <a:cubicBezTo>
                    <a:pt x="137793" y="49077"/>
                    <a:pt x="422584" y="40044"/>
                    <a:pt x="609947" y="67062"/>
                  </a:cubicBezTo>
                  <a:cubicBezTo>
                    <a:pt x="609406" y="45822"/>
                    <a:pt x="613012" y="15381"/>
                    <a:pt x="609947" y="0"/>
                  </a:cubicBezTo>
                  <a:cubicBezTo>
                    <a:pt x="642851" y="25056"/>
                    <a:pt x="690602" y="81530"/>
                    <a:pt x="744071" y="134125"/>
                  </a:cubicBezTo>
                  <a:cubicBezTo>
                    <a:pt x="674608" y="191050"/>
                    <a:pt x="636812" y="230038"/>
                    <a:pt x="609947" y="268249"/>
                  </a:cubicBezTo>
                  <a:cubicBezTo>
                    <a:pt x="610082" y="250094"/>
                    <a:pt x="613024" y="233095"/>
                    <a:pt x="609947" y="201187"/>
                  </a:cubicBezTo>
                  <a:cubicBezTo>
                    <a:pt x="362132" y="191390"/>
                    <a:pt x="303062" y="219724"/>
                    <a:pt x="0" y="201187"/>
                  </a:cubicBezTo>
                  <a:cubicBezTo>
                    <a:pt x="4666" y="156424"/>
                    <a:pt x="-4472" y="106838"/>
                    <a:pt x="0" y="67062"/>
                  </a:cubicBez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539756623">
                    <a:prstGeom prst="rightArrow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329E3B5D-D60F-42C4-AD6F-CF6E27819098}"/>
                </a:ext>
              </a:extLst>
            </p:cNvPr>
            <p:cNvGrpSpPr/>
            <p:nvPr/>
          </p:nvGrpSpPr>
          <p:grpSpPr>
            <a:xfrm>
              <a:off x="122715" y="1417900"/>
              <a:ext cx="2212530" cy="3407023"/>
              <a:chOff x="1288978" y="2682582"/>
              <a:chExt cx="2212530" cy="3909070"/>
            </a:xfrm>
          </p:grpSpPr>
          <p:grpSp>
            <p:nvGrpSpPr>
              <p:cNvPr id="69" name="그룹 68">
                <a:extLst>
                  <a:ext uri="{FF2B5EF4-FFF2-40B4-BE49-F238E27FC236}">
                    <a16:creationId xmlns:a16="http://schemas.microsoft.com/office/drawing/2014/main" id="{6E839988-B72F-41C6-9C4E-9B2B8BFD6614}"/>
                  </a:ext>
                </a:extLst>
              </p:cNvPr>
              <p:cNvGrpSpPr/>
              <p:nvPr/>
            </p:nvGrpSpPr>
            <p:grpSpPr>
              <a:xfrm>
                <a:off x="1288978" y="2682582"/>
                <a:ext cx="2212530" cy="2803818"/>
                <a:chOff x="1596000" y="2662875"/>
                <a:chExt cx="9000000" cy="1710000"/>
              </a:xfrm>
            </p:grpSpPr>
            <p:sp>
              <p:nvSpPr>
                <p:cNvPr id="73" name="직사각형 72">
                  <a:extLst>
                    <a:ext uri="{FF2B5EF4-FFF2-40B4-BE49-F238E27FC236}">
                      <a16:creationId xmlns:a16="http://schemas.microsoft.com/office/drawing/2014/main" id="{0E635E16-C1F3-4E91-885D-8DCEF0247034}"/>
                    </a:ext>
                  </a:extLst>
                </p:cNvPr>
                <p:cNvSpPr/>
                <p:nvPr/>
              </p:nvSpPr>
              <p:spPr>
                <a:xfrm>
                  <a:off x="1596000" y="2662875"/>
                  <a:ext cx="9000000" cy="1710000"/>
                </a:xfrm>
                <a:prstGeom prst="rect">
                  <a:avLst/>
                </a:prstGeom>
                <a:pattFill prst="openDmnd">
                  <a:fgClr>
                    <a:schemeClr val="bg1">
                      <a:lumMod val="85000"/>
                    </a:schemeClr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 dirty="0">
                    <a:ln>
                      <a:solidFill>
                        <a:schemeClr val="tx1">
                          <a:lumMod val="85000"/>
                          <a:lumOff val="1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endParaRPr>
                </a:p>
              </p:txBody>
            </p:sp>
            <p:sp>
              <p:nvSpPr>
                <p:cNvPr id="74" name="직사각형 73">
                  <a:extLst>
                    <a:ext uri="{FF2B5EF4-FFF2-40B4-BE49-F238E27FC236}">
                      <a16:creationId xmlns:a16="http://schemas.microsoft.com/office/drawing/2014/main" id="{A15FB824-9C20-4210-B4BD-42586B9DC9EE}"/>
                    </a:ext>
                  </a:extLst>
                </p:cNvPr>
                <p:cNvSpPr/>
                <p:nvPr/>
              </p:nvSpPr>
              <p:spPr>
                <a:xfrm>
                  <a:off x="1596000" y="2662875"/>
                  <a:ext cx="9000000" cy="1710000"/>
                </a:xfrm>
                <a:prstGeom prst="rect">
                  <a:avLst/>
                </a:prstGeom>
                <a:solidFill>
                  <a:schemeClr val="bg1">
                    <a:alpha val="50000"/>
                  </a:schemeClr>
                </a:solidFill>
                <a:ln w="3175">
                  <a:solidFill>
                    <a:schemeClr val="tx1">
                      <a:lumMod val="75000"/>
                      <a:lumOff val="25000"/>
                      <a:alpha val="3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000" dirty="0">
                      <a:ln>
                        <a:solidFill>
                          <a:schemeClr val="tx1">
                            <a:lumMod val="85000"/>
                            <a:lumOff val="15000"/>
                            <a:alpha val="25000"/>
                          </a:scheme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바른고딕 UltraLight" panose="020B0603020101020101" pitchFamily="50" charset="-127"/>
                      <a:ea typeface="나눔바른고딕 UltraLight" panose="020B0603020101020101" pitchFamily="50" charset="-127"/>
                    </a:rPr>
                    <a:t>Put your image Here</a:t>
                  </a:r>
                  <a:endParaRPr lang="ko-KR" altLang="en-US" sz="2000" dirty="0">
                    <a:ln>
                      <a:solidFill>
                        <a:schemeClr val="tx1">
                          <a:lumMod val="85000"/>
                          <a:lumOff val="1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endParaRPr>
                </a:p>
              </p:txBody>
            </p:sp>
          </p:grp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4A620CA8-FA5A-4B7B-B171-3AD17B668951}"/>
                  </a:ext>
                </a:extLst>
              </p:cNvPr>
              <p:cNvSpPr/>
              <p:nvPr/>
            </p:nvSpPr>
            <p:spPr>
              <a:xfrm>
                <a:off x="2285443" y="5682990"/>
                <a:ext cx="219600" cy="50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/>
              </a:p>
            </p:txBody>
          </p:sp>
          <p:cxnSp>
            <p:nvCxnSpPr>
              <p:cNvPr id="71" name="직선 연결선 70">
                <a:extLst>
                  <a:ext uri="{FF2B5EF4-FFF2-40B4-BE49-F238E27FC236}">
                    <a16:creationId xmlns:a16="http://schemas.microsoft.com/office/drawing/2014/main" id="{FCAE777C-E579-4FD9-BDB3-51CBD77EF2AF}"/>
                  </a:ext>
                </a:extLst>
              </p:cNvPr>
              <p:cNvCxnSpPr/>
              <p:nvPr/>
            </p:nvCxnSpPr>
            <p:spPr>
              <a:xfrm>
                <a:off x="2080243" y="5708190"/>
                <a:ext cx="630000" cy="0"/>
              </a:xfrm>
              <a:prstGeom prst="line">
                <a:avLst/>
              </a:prstGeom>
              <a:noFill/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AFD81371-34F6-4555-8715-306B93AE610F}"/>
                  </a:ext>
                </a:extLst>
              </p:cNvPr>
              <p:cNvSpPr txBox="1"/>
              <p:nvPr/>
            </p:nvSpPr>
            <p:spPr>
              <a:xfrm>
                <a:off x="1305850" y="5850080"/>
                <a:ext cx="2178802" cy="741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000">
                    <a:ln>
                      <a:solidFill>
                        <a:schemeClr val="tx1">
                          <a:lumMod val="75000"/>
                          <a:lumOff val="25000"/>
                          <a:alpha val="25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UltraLight" panose="020B0603020101020101" pitchFamily="50" charset="-127"/>
                    <a:ea typeface="나눔바른고딕 UltraLight" panose="020B0603020101020101" pitchFamily="50" charset="-127"/>
                  </a:defRPr>
                </a:lvl1pPr>
              </a:lstStyle>
              <a:p>
                <a:r>
                  <a:rPr lang="ko-KR" altLang="en-US" sz="1800" dirty="0"/>
                  <a:t>자신이 사용할 </a:t>
                </a:r>
                <a:r>
                  <a:rPr lang="ko-KR" altLang="en-US" sz="1800" b="1" dirty="0"/>
                  <a:t>총알</a:t>
                </a:r>
                <a:r>
                  <a:rPr lang="ko-KR" altLang="en-US" sz="1800" dirty="0"/>
                  <a:t>을 </a:t>
                </a:r>
                <a:endParaRPr lang="en-US" altLang="ko-KR" sz="1800" dirty="0"/>
              </a:p>
              <a:p>
                <a:r>
                  <a:rPr lang="ko-KR" altLang="en-US" sz="1800" dirty="0"/>
                  <a:t>커스터마이즈 한다</a:t>
                </a:r>
                <a:endParaRPr lang="en-US" altLang="ko-KR" sz="1800" dirty="0"/>
              </a:p>
            </p:txBody>
          </p:sp>
        </p:grpSp>
        <p:sp>
          <p:nvSpPr>
            <p:cNvPr id="75" name="화살표: 오른쪽 74">
              <a:extLst>
                <a:ext uri="{FF2B5EF4-FFF2-40B4-BE49-F238E27FC236}">
                  <a16:creationId xmlns:a16="http://schemas.microsoft.com/office/drawing/2014/main" id="{71DB3F88-D9D8-43C5-945F-0857BE5BCF26}"/>
                </a:ext>
              </a:extLst>
            </p:cNvPr>
            <p:cNvSpPr/>
            <p:nvPr/>
          </p:nvSpPr>
          <p:spPr>
            <a:xfrm>
              <a:off x="2486338" y="2665920"/>
              <a:ext cx="744071" cy="268249"/>
            </a:xfrm>
            <a:custGeom>
              <a:avLst/>
              <a:gdLst>
                <a:gd name="connsiteX0" fmla="*/ 0 w 744071"/>
                <a:gd name="connsiteY0" fmla="*/ 67062 h 268249"/>
                <a:gd name="connsiteX1" fmla="*/ 609947 w 744071"/>
                <a:gd name="connsiteY1" fmla="*/ 67062 h 268249"/>
                <a:gd name="connsiteX2" fmla="*/ 609947 w 744071"/>
                <a:gd name="connsiteY2" fmla="*/ 0 h 268249"/>
                <a:gd name="connsiteX3" fmla="*/ 744071 w 744071"/>
                <a:gd name="connsiteY3" fmla="*/ 134125 h 268249"/>
                <a:gd name="connsiteX4" fmla="*/ 609947 w 744071"/>
                <a:gd name="connsiteY4" fmla="*/ 268249 h 268249"/>
                <a:gd name="connsiteX5" fmla="*/ 609947 w 744071"/>
                <a:gd name="connsiteY5" fmla="*/ 201187 h 268249"/>
                <a:gd name="connsiteX6" fmla="*/ 0 w 744071"/>
                <a:gd name="connsiteY6" fmla="*/ 201187 h 268249"/>
                <a:gd name="connsiteX7" fmla="*/ 0 w 744071"/>
                <a:gd name="connsiteY7" fmla="*/ 67062 h 26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4071" h="268249" extrusionOk="0">
                  <a:moveTo>
                    <a:pt x="0" y="67062"/>
                  </a:moveTo>
                  <a:cubicBezTo>
                    <a:pt x="137793" y="49077"/>
                    <a:pt x="422584" y="40044"/>
                    <a:pt x="609947" y="67062"/>
                  </a:cubicBezTo>
                  <a:cubicBezTo>
                    <a:pt x="609406" y="45822"/>
                    <a:pt x="613012" y="15381"/>
                    <a:pt x="609947" y="0"/>
                  </a:cubicBezTo>
                  <a:cubicBezTo>
                    <a:pt x="642851" y="25056"/>
                    <a:pt x="690602" y="81530"/>
                    <a:pt x="744071" y="134125"/>
                  </a:cubicBezTo>
                  <a:cubicBezTo>
                    <a:pt x="674608" y="191050"/>
                    <a:pt x="636812" y="230038"/>
                    <a:pt x="609947" y="268249"/>
                  </a:cubicBezTo>
                  <a:cubicBezTo>
                    <a:pt x="610082" y="250094"/>
                    <a:pt x="613024" y="233095"/>
                    <a:pt x="609947" y="201187"/>
                  </a:cubicBezTo>
                  <a:cubicBezTo>
                    <a:pt x="362132" y="191390"/>
                    <a:pt x="303062" y="219724"/>
                    <a:pt x="0" y="201187"/>
                  </a:cubicBezTo>
                  <a:cubicBezTo>
                    <a:pt x="4666" y="156424"/>
                    <a:pt x="-4472" y="106838"/>
                    <a:pt x="0" y="67062"/>
                  </a:cubicBez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539756623">
                    <a:prstGeom prst="rightArrow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/>
            </a:p>
          </p:txBody>
        </p:sp>
      </p:grpSp>
      <p:pic>
        <p:nvPicPr>
          <p:cNvPr id="2050" name="Picture 2" descr="gun 커스터마이즈에 대한 이미지 검색결과">
            <a:extLst>
              <a:ext uri="{FF2B5EF4-FFF2-40B4-BE49-F238E27FC236}">
                <a16:creationId xmlns:a16="http://schemas.microsoft.com/office/drawing/2014/main" id="{1EA7AE72-4F35-47C2-8B87-E977BBDA7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8779" y="1930584"/>
            <a:ext cx="2171119" cy="2366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리스크 오브 레인2에 대한 이미지 검색결과">
            <a:extLst>
              <a:ext uri="{FF2B5EF4-FFF2-40B4-BE49-F238E27FC236}">
                <a16:creationId xmlns:a16="http://schemas.microsoft.com/office/drawing/2014/main" id="{606E5E37-2544-429D-96B6-4700AFAF5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57001" y="1923424"/>
            <a:ext cx="2151388" cy="236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tage clear에 대한 이미지 검색결과">
            <a:extLst>
              <a:ext uri="{FF2B5EF4-FFF2-40B4-BE49-F238E27FC236}">
                <a16:creationId xmlns:a16="http://schemas.microsoft.com/office/drawing/2014/main" id="{DA3FF202-686F-49D6-A8B3-726AAA57F5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728"/>
          <a:stretch/>
        </p:blipFill>
        <p:spPr bwMode="auto">
          <a:xfrm>
            <a:off x="9917609" y="1950976"/>
            <a:ext cx="2066925" cy="2342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디비전2 gif에 대한 이미지 검색결과">
            <a:extLst>
              <a:ext uri="{FF2B5EF4-FFF2-40B4-BE49-F238E27FC236}">
                <a16:creationId xmlns:a16="http://schemas.microsoft.com/office/drawing/2014/main" id="{AB6FD8D3-AD5A-4E82-888D-D0620E663EB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0743" y="1923424"/>
            <a:ext cx="2193378" cy="2369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C4C92BE6-CFD5-4E7A-AEBC-5978251790FA}"/>
              </a:ext>
            </a:extLst>
          </p:cNvPr>
          <p:cNvSpPr txBox="1"/>
          <p:nvPr/>
        </p:nvSpPr>
        <p:spPr>
          <a:xfrm>
            <a:off x="231227" y="663337"/>
            <a:ext cx="480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개요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진행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80ECBDCA-CF71-4B7A-BA4F-C15FD947B6FA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06207223-8B90-49A4-A86B-060908B211C2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86" name="그룹 85">
                <a:extLst>
                  <a:ext uri="{FF2B5EF4-FFF2-40B4-BE49-F238E27FC236}">
                    <a16:creationId xmlns:a16="http://schemas.microsoft.com/office/drawing/2014/main" id="{A9E95783-2A2D-480E-896D-82AEE63CE854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88" name="그룹 87">
                  <a:extLst>
                    <a:ext uri="{FF2B5EF4-FFF2-40B4-BE49-F238E27FC236}">
                      <a16:creationId xmlns:a16="http://schemas.microsoft.com/office/drawing/2014/main" id="{8C7C1C3E-39A2-4759-9978-D6DC83331E41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90" name="TextBox 89">
                    <a:extLst>
                      <a:ext uri="{FF2B5EF4-FFF2-40B4-BE49-F238E27FC236}">
                        <a16:creationId xmlns:a16="http://schemas.microsoft.com/office/drawing/2014/main" id="{D7CB9D9A-9462-4243-AD6D-ACCD6004B6CB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91" name="TextBox 90">
                    <a:extLst>
                      <a:ext uri="{FF2B5EF4-FFF2-40B4-BE49-F238E27FC236}">
                        <a16:creationId xmlns:a16="http://schemas.microsoft.com/office/drawing/2014/main" id="{7918256B-FA4B-437A-8E49-4AD63CC07D0A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tx1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38EDA6B0-BF7E-494A-9A07-60FFBD3A63CD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E68E7262-6B1E-42D8-8508-003543D06F31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648EC11-DA6F-4FF1-83DD-B25B0938FB9B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CAE0638F-0493-4B3E-B0EF-CF74BD87C5C2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개발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내용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D3FA839-50DF-4131-80BA-83AB7B27929B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FB37623-BCC0-405D-9696-6770A9697EAC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1417B0ED-2C3D-4350-A157-364EC58F53B2}"/>
              </a:ext>
            </a:extLst>
          </p:cNvPr>
          <p:cNvSpPr txBox="1"/>
          <p:nvPr/>
        </p:nvSpPr>
        <p:spPr>
          <a:xfrm>
            <a:off x="11480758" y="753607"/>
            <a:ext cx="72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3/18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0795E47-DB7F-4410-A05C-77B1B5E63AA4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778" y="1930583"/>
            <a:ext cx="2178414" cy="236262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365BEFC-64D8-429E-BA2A-F81AEF011AAF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49" y="1923424"/>
            <a:ext cx="2200671" cy="236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5458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2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529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시스템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07D478F-5896-4475-9D00-CF9F91F0C76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989" y="1381525"/>
            <a:ext cx="6828895" cy="226614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6724D2B-8724-419F-B53D-823F0EEC6425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1227" y="4044114"/>
            <a:ext cx="6828895" cy="2371728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5AE902A-CF9F-4BF8-95EC-C0B7E90241A8}"/>
              </a:ext>
            </a:extLst>
          </p:cNvPr>
          <p:cNvCxnSpPr/>
          <p:nvPr/>
        </p:nvCxnSpPr>
        <p:spPr>
          <a:xfrm>
            <a:off x="1379169" y="2494277"/>
            <a:ext cx="4246880" cy="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화살표 연결선 116">
            <a:extLst>
              <a:ext uri="{FF2B5EF4-FFF2-40B4-BE49-F238E27FC236}">
                <a16:creationId xmlns:a16="http://schemas.microsoft.com/office/drawing/2014/main" id="{C75AC9E5-14A5-4B82-9CFC-10640851AB98}"/>
              </a:ext>
            </a:extLst>
          </p:cNvPr>
          <p:cNvCxnSpPr>
            <a:cxnSpLocks/>
          </p:cNvCxnSpPr>
          <p:nvPr/>
        </p:nvCxnSpPr>
        <p:spPr>
          <a:xfrm>
            <a:off x="1199036" y="5356717"/>
            <a:ext cx="2269475" cy="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18E8D12-13A8-4F9E-89FA-17F4E4D64F30}"/>
              </a:ext>
            </a:extLst>
          </p:cNvPr>
          <p:cNvGrpSpPr/>
          <p:nvPr/>
        </p:nvGrpSpPr>
        <p:grpSpPr>
          <a:xfrm>
            <a:off x="3371673" y="5156057"/>
            <a:ext cx="347159" cy="401319"/>
            <a:chOff x="3777801" y="5496560"/>
            <a:chExt cx="448759" cy="426720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4C5CD40-C9CA-4CDB-87D5-FE909C506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20160" y="5496560"/>
              <a:ext cx="406400" cy="42672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직선 연결선 117">
              <a:extLst>
                <a:ext uri="{FF2B5EF4-FFF2-40B4-BE49-F238E27FC236}">
                  <a16:creationId xmlns:a16="http://schemas.microsoft.com/office/drawing/2014/main" id="{420A1E64-9A52-49D9-8DE3-6AA4AD26B7AD}"/>
                </a:ext>
              </a:extLst>
            </p:cNvPr>
            <p:cNvCxnSpPr>
              <a:cxnSpLocks/>
            </p:cNvCxnSpPr>
            <p:nvPr/>
          </p:nvCxnSpPr>
          <p:spPr>
            <a:xfrm>
              <a:off x="3777801" y="5496560"/>
              <a:ext cx="448759" cy="42672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9EA01D24-955B-4E0D-BF3B-FA54EAA7DD08}"/>
              </a:ext>
            </a:extLst>
          </p:cNvPr>
          <p:cNvSpPr txBox="1"/>
          <p:nvPr/>
        </p:nvSpPr>
        <p:spPr>
          <a:xfrm>
            <a:off x="2245721" y="3648275"/>
            <a:ext cx="301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r>
              <a:rPr lang="ko-KR" altLang="en-US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쉽게 표적을 맞출 수 있음</a:t>
            </a:r>
            <a:endParaRPr lang="en-US" altLang="ko-KR" sz="2000" b="1" dirty="0">
              <a:solidFill>
                <a:schemeClr val="tx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385D403-C6EA-4209-B8C5-5BBB20309F03}"/>
              </a:ext>
            </a:extLst>
          </p:cNvPr>
          <p:cNvSpPr txBox="1"/>
          <p:nvPr/>
        </p:nvSpPr>
        <p:spPr>
          <a:xfrm>
            <a:off x="2076175" y="6416447"/>
            <a:ext cx="3788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r>
              <a:rPr lang="ko-KR" altLang="en-US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일반적으로 맞추는 것 불가능</a:t>
            </a:r>
            <a:endParaRPr lang="en-US" altLang="ko-KR" sz="2000" b="1" dirty="0">
              <a:solidFill>
                <a:schemeClr val="tx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C0797ECA-2F5A-4423-B4FE-63211018AF27}"/>
              </a:ext>
            </a:extLst>
          </p:cNvPr>
          <p:cNvSpPr/>
          <p:nvPr/>
        </p:nvSpPr>
        <p:spPr>
          <a:xfrm>
            <a:off x="7358451" y="6017573"/>
            <a:ext cx="1136680" cy="276999"/>
          </a:xfrm>
          <a:custGeom>
            <a:avLst/>
            <a:gdLst>
              <a:gd name="connsiteX0" fmla="*/ 0 w 1136680"/>
              <a:gd name="connsiteY0" fmla="*/ 69250 h 276999"/>
              <a:gd name="connsiteX1" fmla="*/ 499091 w 1136680"/>
              <a:gd name="connsiteY1" fmla="*/ 69250 h 276999"/>
              <a:gd name="connsiteX2" fmla="*/ 998181 w 1136680"/>
              <a:gd name="connsiteY2" fmla="*/ 69250 h 276999"/>
              <a:gd name="connsiteX3" fmla="*/ 998181 w 1136680"/>
              <a:gd name="connsiteY3" fmla="*/ 0 h 276999"/>
              <a:gd name="connsiteX4" fmla="*/ 1136680 w 1136680"/>
              <a:gd name="connsiteY4" fmla="*/ 138500 h 276999"/>
              <a:gd name="connsiteX5" fmla="*/ 998181 w 1136680"/>
              <a:gd name="connsiteY5" fmla="*/ 276999 h 276999"/>
              <a:gd name="connsiteX6" fmla="*/ 998181 w 1136680"/>
              <a:gd name="connsiteY6" fmla="*/ 207749 h 276999"/>
              <a:gd name="connsiteX7" fmla="*/ 489109 w 1136680"/>
              <a:gd name="connsiteY7" fmla="*/ 207749 h 276999"/>
              <a:gd name="connsiteX8" fmla="*/ 0 w 1136680"/>
              <a:gd name="connsiteY8" fmla="*/ 207749 h 276999"/>
              <a:gd name="connsiteX9" fmla="*/ 0 w 1136680"/>
              <a:gd name="connsiteY9" fmla="*/ 69250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6680" h="276999" extrusionOk="0">
                <a:moveTo>
                  <a:pt x="0" y="69250"/>
                </a:moveTo>
                <a:cubicBezTo>
                  <a:pt x="130210" y="93367"/>
                  <a:pt x="341268" y="66227"/>
                  <a:pt x="499091" y="69250"/>
                </a:cubicBezTo>
                <a:cubicBezTo>
                  <a:pt x="656914" y="72273"/>
                  <a:pt x="893573" y="77599"/>
                  <a:pt x="998181" y="69250"/>
                </a:cubicBezTo>
                <a:cubicBezTo>
                  <a:pt x="1000916" y="45472"/>
                  <a:pt x="995548" y="28863"/>
                  <a:pt x="998181" y="0"/>
                </a:cubicBezTo>
                <a:cubicBezTo>
                  <a:pt x="1049888" y="56553"/>
                  <a:pt x="1070156" y="72008"/>
                  <a:pt x="1136680" y="138500"/>
                </a:cubicBezTo>
                <a:cubicBezTo>
                  <a:pt x="1074172" y="209996"/>
                  <a:pt x="1028806" y="249644"/>
                  <a:pt x="998181" y="276999"/>
                </a:cubicBezTo>
                <a:cubicBezTo>
                  <a:pt x="996020" y="246689"/>
                  <a:pt x="1001420" y="237592"/>
                  <a:pt x="998181" y="207749"/>
                </a:cubicBezTo>
                <a:cubicBezTo>
                  <a:pt x="805226" y="215363"/>
                  <a:pt x="688744" y="218605"/>
                  <a:pt x="489109" y="207749"/>
                </a:cubicBezTo>
                <a:cubicBezTo>
                  <a:pt x="289474" y="196893"/>
                  <a:pt x="133199" y="221674"/>
                  <a:pt x="0" y="207749"/>
                </a:cubicBezTo>
                <a:cubicBezTo>
                  <a:pt x="-2335" y="154051"/>
                  <a:pt x="4342" y="136262"/>
                  <a:pt x="0" y="69250"/>
                </a:cubicBezTo>
                <a:close/>
              </a:path>
            </a:pathLst>
          </a:custGeom>
          <a:noFill/>
          <a:ln w="19050">
            <a:solidFill>
              <a:srgbClr val="212121"/>
            </a:solidFill>
            <a:extLst>
              <a:ext uri="{C807C97D-BFC1-408E-A445-0C87EB9F89A2}">
                <ask:lineSketchStyleProps xmlns:ask="http://schemas.microsoft.com/office/drawing/2018/sketchyshapes" sd="532904867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A04E60-B841-4E10-A5EA-24D747590ACD}"/>
              </a:ext>
            </a:extLst>
          </p:cNvPr>
          <p:cNvSpPr txBox="1"/>
          <p:nvPr/>
        </p:nvSpPr>
        <p:spPr>
          <a:xfrm>
            <a:off x="8160391" y="5668441"/>
            <a:ext cx="29977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은폐</a:t>
            </a:r>
            <a:r>
              <a:rPr lang="en-US" altLang="ko-KR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엄폐한 적을 </a:t>
            </a:r>
            <a:endParaRPr lang="en-US" altLang="ko-KR" sz="2000" b="1" dirty="0">
              <a:solidFill>
                <a:schemeClr val="tx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맞출 수 있는</a:t>
            </a:r>
            <a:endParaRPr lang="en-US" altLang="ko-KR" sz="2000" b="1" dirty="0">
              <a:solidFill>
                <a:schemeClr val="tx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총알을 만들자</a:t>
            </a:r>
            <a:r>
              <a:rPr lang="en-US" altLang="ko-KR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!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B602723-F932-4903-A696-8ABC97E5D91E}"/>
              </a:ext>
            </a:extLst>
          </p:cNvPr>
          <p:cNvSpPr/>
          <p:nvPr/>
        </p:nvSpPr>
        <p:spPr>
          <a:xfrm>
            <a:off x="5856790" y="2095023"/>
            <a:ext cx="798653" cy="75234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4F8BD3B-1325-495C-B53A-8DCFF311CDD2}"/>
              </a:ext>
            </a:extLst>
          </p:cNvPr>
          <p:cNvCxnSpPr>
            <a:cxnSpLocks/>
          </p:cNvCxnSpPr>
          <p:nvPr/>
        </p:nvCxnSpPr>
        <p:spPr>
          <a:xfrm flipV="1">
            <a:off x="6256115" y="1709694"/>
            <a:ext cx="0" cy="34885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C75CF89-6A29-4056-8AA7-9D92B986CB88}"/>
              </a:ext>
            </a:extLst>
          </p:cNvPr>
          <p:cNvSpPr txBox="1"/>
          <p:nvPr/>
        </p:nvSpPr>
        <p:spPr>
          <a:xfrm>
            <a:off x="5635346" y="1309584"/>
            <a:ext cx="1241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Target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F6B8AC5F-D89B-4200-A90F-9B1703DF72E2}"/>
              </a:ext>
            </a:extLst>
          </p:cNvPr>
          <p:cNvSpPr/>
          <p:nvPr/>
        </p:nvSpPr>
        <p:spPr>
          <a:xfrm>
            <a:off x="5809646" y="4828948"/>
            <a:ext cx="798653" cy="75234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01EC6B43-1F85-422D-AF22-E1F816D93DF7}"/>
              </a:ext>
            </a:extLst>
          </p:cNvPr>
          <p:cNvCxnSpPr>
            <a:cxnSpLocks/>
          </p:cNvCxnSpPr>
          <p:nvPr/>
        </p:nvCxnSpPr>
        <p:spPr>
          <a:xfrm flipV="1">
            <a:off x="6208971" y="4443619"/>
            <a:ext cx="0" cy="34885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4500452-2653-43EA-8CE4-D736026438BE}"/>
              </a:ext>
            </a:extLst>
          </p:cNvPr>
          <p:cNvSpPr txBox="1"/>
          <p:nvPr/>
        </p:nvSpPr>
        <p:spPr>
          <a:xfrm>
            <a:off x="5588202" y="4043509"/>
            <a:ext cx="1241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Target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E61F04BD-D35E-4FF3-BADB-CCDB3552033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18423" y="1171239"/>
            <a:ext cx="1502415" cy="3510329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:a16="http://schemas.microsoft.com/office/drawing/2014/main" id="{D1DEAE65-9D16-4F56-B020-72BF55C26C4B}"/>
              </a:ext>
            </a:extLst>
          </p:cNvPr>
          <p:cNvGrpSpPr/>
          <p:nvPr/>
        </p:nvGrpSpPr>
        <p:grpSpPr>
          <a:xfrm>
            <a:off x="7660096" y="1113658"/>
            <a:ext cx="2199287" cy="3576390"/>
            <a:chOff x="1176156" y="1674563"/>
            <a:chExt cx="2708454" cy="3916790"/>
          </a:xfrm>
        </p:grpSpPr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D540CD43-E79A-44A8-B28D-683B9AC60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176156" y="1752104"/>
              <a:ext cx="1956769" cy="3839249"/>
            </a:xfrm>
            <a:prstGeom prst="rect">
              <a:avLst/>
            </a:prstGeom>
          </p:spPr>
        </p:pic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3C5C241C-E4FF-4B6B-B436-5CF370C59A3B}"/>
                </a:ext>
              </a:extLst>
            </p:cNvPr>
            <p:cNvSpPr/>
            <p:nvPr/>
          </p:nvSpPr>
          <p:spPr>
            <a:xfrm>
              <a:off x="2082937" y="2265680"/>
              <a:ext cx="436743" cy="6096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33CBF64B-B87A-4B82-90D8-451E2E462140}"/>
                </a:ext>
              </a:extLst>
            </p:cNvPr>
            <p:cNvCxnSpPr>
              <a:endCxn id="51" idx="7"/>
            </p:cNvCxnSpPr>
            <p:nvPr/>
          </p:nvCxnSpPr>
          <p:spPr>
            <a:xfrm flipH="1">
              <a:off x="2455720" y="2032000"/>
              <a:ext cx="541996" cy="322954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E3016DA-790E-4560-94DA-5424A4535D6D}"/>
                </a:ext>
              </a:extLst>
            </p:cNvPr>
            <p:cNvSpPr txBox="1"/>
            <p:nvPr/>
          </p:nvSpPr>
          <p:spPr>
            <a:xfrm>
              <a:off x="2726718" y="1674563"/>
              <a:ext cx="1157892" cy="4381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en-US" altLang="ko-KR" sz="2000" b="1" dirty="0">
                  <a:solidFill>
                    <a:srgbClr val="FF0000"/>
                  </a:solidFill>
                  <a:latin typeface="나눔고딕 Light" panose="020D0904000000000000" pitchFamily="50" charset="-127"/>
                  <a:ea typeface="나눔고딕 Light" panose="020D0904000000000000" pitchFamily="50" charset="-127"/>
                </a:rPr>
                <a:t>Target</a:t>
              </a:r>
            </a:p>
          </p:txBody>
        </p:sp>
      </p:grpSp>
      <p:sp>
        <p:nvSpPr>
          <p:cNvPr id="55" name="화살표: 아래쪽 54">
            <a:extLst>
              <a:ext uri="{FF2B5EF4-FFF2-40B4-BE49-F238E27FC236}">
                <a16:creationId xmlns:a16="http://schemas.microsoft.com/office/drawing/2014/main" id="{F2F6752D-CB6E-4575-9E27-B58C66A9B5AB}"/>
              </a:ext>
            </a:extLst>
          </p:cNvPr>
          <p:cNvSpPr/>
          <p:nvPr/>
        </p:nvSpPr>
        <p:spPr>
          <a:xfrm rot="16200000">
            <a:off x="9514032" y="2614273"/>
            <a:ext cx="439368" cy="466197"/>
          </a:xfrm>
          <a:custGeom>
            <a:avLst/>
            <a:gdLst>
              <a:gd name="connsiteX0" fmla="*/ 0 w 439368"/>
              <a:gd name="connsiteY0" fmla="*/ 246513 h 466197"/>
              <a:gd name="connsiteX1" fmla="*/ 109842 w 439368"/>
              <a:gd name="connsiteY1" fmla="*/ 246513 h 466197"/>
              <a:gd name="connsiteX2" fmla="*/ 109842 w 439368"/>
              <a:gd name="connsiteY2" fmla="*/ 0 h 466197"/>
              <a:gd name="connsiteX3" fmla="*/ 329526 w 439368"/>
              <a:gd name="connsiteY3" fmla="*/ 0 h 466197"/>
              <a:gd name="connsiteX4" fmla="*/ 329526 w 439368"/>
              <a:gd name="connsiteY4" fmla="*/ 246513 h 466197"/>
              <a:gd name="connsiteX5" fmla="*/ 439368 w 439368"/>
              <a:gd name="connsiteY5" fmla="*/ 246513 h 466197"/>
              <a:gd name="connsiteX6" fmla="*/ 219684 w 439368"/>
              <a:gd name="connsiteY6" fmla="*/ 466197 h 466197"/>
              <a:gd name="connsiteX7" fmla="*/ 0 w 439368"/>
              <a:gd name="connsiteY7" fmla="*/ 246513 h 46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9368" h="466197" extrusionOk="0">
                <a:moveTo>
                  <a:pt x="0" y="246513"/>
                </a:moveTo>
                <a:cubicBezTo>
                  <a:pt x="26134" y="248567"/>
                  <a:pt x="83608" y="244788"/>
                  <a:pt x="109842" y="246513"/>
                </a:cubicBezTo>
                <a:cubicBezTo>
                  <a:pt x="106051" y="165967"/>
                  <a:pt x="100281" y="70399"/>
                  <a:pt x="109842" y="0"/>
                </a:cubicBezTo>
                <a:cubicBezTo>
                  <a:pt x="186727" y="1774"/>
                  <a:pt x="252722" y="2857"/>
                  <a:pt x="329526" y="0"/>
                </a:cubicBezTo>
                <a:cubicBezTo>
                  <a:pt x="320737" y="121983"/>
                  <a:pt x="322522" y="190048"/>
                  <a:pt x="329526" y="246513"/>
                </a:cubicBezTo>
                <a:cubicBezTo>
                  <a:pt x="380679" y="251486"/>
                  <a:pt x="416103" y="242650"/>
                  <a:pt x="439368" y="246513"/>
                </a:cubicBezTo>
                <a:cubicBezTo>
                  <a:pt x="367558" y="326042"/>
                  <a:pt x="316245" y="390994"/>
                  <a:pt x="219684" y="466197"/>
                </a:cubicBezTo>
                <a:cubicBezTo>
                  <a:pt x="120573" y="362256"/>
                  <a:pt x="63155" y="292261"/>
                  <a:pt x="0" y="246513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820769485">
                  <a:prstGeom prst="down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A9842871-BF13-4958-964B-A5097927E9FB}"/>
              </a:ext>
            </a:extLst>
          </p:cNvPr>
          <p:cNvSpPr/>
          <p:nvPr/>
        </p:nvSpPr>
        <p:spPr>
          <a:xfrm rot="7803074">
            <a:off x="10193162" y="5109692"/>
            <a:ext cx="668122" cy="291837"/>
          </a:xfrm>
          <a:custGeom>
            <a:avLst/>
            <a:gdLst>
              <a:gd name="connsiteX0" fmla="*/ 0 w 668122"/>
              <a:gd name="connsiteY0" fmla="*/ 72959 h 291837"/>
              <a:gd name="connsiteX1" fmla="*/ 522204 w 668122"/>
              <a:gd name="connsiteY1" fmla="*/ 72959 h 291837"/>
              <a:gd name="connsiteX2" fmla="*/ 522204 w 668122"/>
              <a:gd name="connsiteY2" fmla="*/ 0 h 291837"/>
              <a:gd name="connsiteX3" fmla="*/ 668122 w 668122"/>
              <a:gd name="connsiteY3" fmla="*/ 145919 h 291837"/>
              <a:gd name="connsiteX4" fmla="*/ 522204 w 668122"/>
              <a:gd name="connsiteY4" fmla="*/ 291837 h 291837"/>
              <a:gd name="connsiteX5" fmla="*/ 522204 w 668122"/>
              <a:gd name="connsiteY5" fmla="*/ 218878 h 291837"/>
              <a:gd name="connsiteX6" fmla="*/ 0 w 668122"/>
              <a:gd name="connsiteY6" fmla="*/ 218878 h 291837"/>
              <a:gd name="connsiteX7" fmla="*/ 0 w 668122"/>
              <a:gd name="connsiteY7" fmla="*/ 72959 h 29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8122" h="291837" extrusionOk="0">
                <a:moveTo>
                  <a:pt x="0" y="72959"/>
                </a:moveTo>
                <a:cubicBezTo>
                  <a:pt x="115456" y="82093"/>
                  <a:pt x="322344" y="72594"/>
                  <a:pt x="522204" y="72959"/>
                </a:cubicBezTo>
                <a:cubicBezTo>
                  <a:pt x="525561" y="40505"/>
                  <a:pt x="522147" y="23285"/>
                  <a:pt x="522204" y="0"/>
                </a:cubicBezTo>
                <a:cubicBezTo>
                  <a:pt x="588600" y="71058"/>
                  <a:pt x="631964" y="97521"/>
                  <a:pt x="668122" y="145919"/>
                </a:cubicBezTo>
                <a:cubicBezTo>
                  <a:pt x="618171" y="190521"/>
                  <a:pt x="564117" y="247230"/>
                  <a:pt x="522204" y="291837"/>
                </a:cubicBezTo>
                <a:cubicBezTo>
                  <a:pt x="521353" y="265052"/>
                  <a:pt x="523643" y="247153"/>
                  <a:pt x="522204" y="218878"/>
                </a:cubicBezTo>
                <a:cubicBezTo>
                  <a:pt x="385170" y="226651"/>
                  <a:pt x="190287" y="219178"/>
                  <a:pt x="0" y="218878"/>
                </a:cubicBezTo>
                <a:cubicBezTo>
                  <a:pt x="1961" y="179985"/>
                  <a:pt x="-7279" y="127705"/>
                  <a:pt x="0" y="72959"/>
                </a:cubicBezTo>
                <a:close/>
              </a:path>
            </a:pathLst>
          </a:custGeom>
          <a:noFill/>
          <a:ln w="19050">
            <a:solidFill>
              <a:srgbClr val="212121"/>
            </a:solidFill>
            <a:extLst>
              <a:ext uri="{C807C97D-BFC1-408E-A445-0C87EB9F89A2}">
                <ask:lineSketchStyleProps xmlns:ask="http://schemas.microsoft.com/office/drawing/2018/sketchyshapes" sd="532904867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C9C918B-E789-4DA0-AAE8-F454E8A83818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3D0782F2-4A24-4386-AB02-4C29BC4FEA4A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1FB84F58-2E2A-41E0-BBD3-9881BC43B0B7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64" name="그룹 63">
                  <a:extLst>
                    <a:ext uri="{FF2B5EF4-FFF2-40B4-BE49-F238E27FC236}">
                      <a16:creationId xmlns:a16="http://schemas.microsoft.com/office/drawing/2014/main" id="{3CC5E527-4A70-4898-AE63-0855019FC2A3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152D4C72-F4A6-43C2-8387-E84E8D7D59FC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1" dirty="0">
                        <a:solidFill>
                          <a:schemeClr val="tx1"/>
                        </a:solidFill>
                      </a:rPr>
                      <a:t>게임</a:t>
                    </a:r>
                    <a:endParaRPr lang="en-US" altLang="ko-KR" b="1" dirty="0">
                      <a:solidFill>
                        <a:schemeClr val="tx1"/>
                      </a:solidFill>
                    </a:endParaRPr>
                  </a:p>
                  <a:p>
                    <a:r>
                      <a:rPr lang="ko-KR" altLang="en-US" b="1" dirty="0">
                        <a:solidFill>
                          <a:schemeClr val="tx1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67" name="TextBox 66">
                    <a:extLst>
                      <a:ext uri="{FF2B5EF4-FFF2-40B4-BE49-F238E27FC236}">
                        <a16:creationId xmlns:a16="http://schemas.microsoft.com/office/drawing/2014/main" id="{CC19F146-E1B4-4EEF-B946-15FC590096FA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340286F6-873E-4B71-9989-E5CA436C39B1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C76994E3-4D6E-41A0-8439-6D89F3494CAE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F1EA6B4-B7FB-4441-965F-3DA9DDFEC4A1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087C1BA-0B36-46AF-87B3-CEF3CB31E694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개발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내용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5DAAA54-6713-4A67-B2B0-48AC12CBE0D2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0642D9A-518F-4482-912C-ECC0904CB69F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4DA1C498-5534-4AC4-9E9D-0E1AFC14B505}"/>
              </a:ext>
            </a:extLst>
          </p:cNvPr>
          <p:cNvSpPr txBox="1"/>
          <p:nvPr/>
        </p:nvSpPr>
        <p:spPr>
          <a:xfrm>
            <a:off x="11480758" y="753607"/>
            <a:ext cx="72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4/18</a:t>
            </a:r>
          </a:p>
        </p:txBody>
      </p:sp>
    </p:spTree>
    <p:extLst>
      <p:ext uri="{BB962C8B-B14F-4D97-AF65-F5344CB8AC3E}">
        <p14:creationId xmlns:p14="http://schemas.microsoft.com/office/powerpoint/2010/main" val="7436703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2</a:t>
            </a:r>
            <a:endParaRPr lang="ko-KR" altLang="en-US" sz="32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724D2B-8724-419F-B53D-823F0EEC642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5602" y="3927969"/>
            <a:ext cx="6828895" cy="2371728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4AF1BE10-CB5A-4FFE-BA55-494448236191}"/>
              </a:ext>
            </a:extLst>
          </p:cNvPr>
          <p:cNvGrpSpPr/>
          <p:nvPr/>
        </p:nvGrpSpPr>
        <p:grpSpPr>
          <a:xfrm>
            <a:off x="2305194" y="1782121"/>
            <a:ext cx="988625" cy="957863"/>
            <a:chOff x="3277304" y="1972168"/>
            <a:chExt cx="988625" cy="957863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F134A9A-AD02-46B3-93D5-CD8962C93BD2}"/>
                </a:ext>
              </a:extLst>
            </p:cNvPr>
            <p:cNvSpPr/>
            <p:nvPr/>
          </p:nvSpPr>
          <p:spPr>
            <a:xfrm>
              <a:off x="3277304" y="2489200"/>
              <a:ext cx="440831" cy="44083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C31B992E-28F6-4CCF-827D-2243AFA1C4C9}"/>
                </a:ext>
              </a:extLst>
            </p:cNvPr>
            <p:cNvSpPr/>
            <p:nvPr/>
          </p:nvSpPr>
          <p:spPr>
            <a:xfrm>
              <a:off x="3277304" y="1972169"/>
              <a:ext cx="440831" cy="440831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D1A352D-7B0F-4935-AE5A-4E27B4ED6348}"/>
                </a:ext>
              </a:extLst>
            </p:cNvPr>
            <p:cNvSpPr/>
            <p:nvPr/>
          </p:nvSpPr>
          <p:spPr>
            <a:xfrm>
              <a:off x="3825098" y="1972168"/>
              <a:ext cx="440831" cy="44083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AB9AF621-BAA4-414B-8FA0-B50BB7FE4AB2}"/>
              </a:ext>
            </a:extLst>
          </p:cNvPr>
          <p:cNvSpPr txBox="1"/>
          <p:nvPr/>
        </p:nvSpPr>
        <p:spPr>
          <a:xfrm>
            <a:off x="7324897" y="4826169"/>
            <a:ext cx="47814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동일한 모양</a:t>
            </a:r>
            <a:r>
              <a:rPr lang="en-US" altLang="ko-KR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동일한 힘</a:t>
            </a:r>
            <a:r>
              <a:rPr lang="en-US" altLang="ko-KR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,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동일한 힘의 위치</a:t>
            </a:r>
            <a:r>
              <a:rPr lang="ko-KR" altLang="en-US" sz="2000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라면</a:t>
            </a:r>
            <a:r>
              <a:rPr lang="en-US" altLang="ko-KR" sz="2000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</a:t>
            </a: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항상 같은 궤적을 그리며 날아간다</a:t>
            </a:r>
            <a:r>
              <a:rPr lang="en-US" altLang="ko-KR" sz="2000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.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70647DC0-9C85-4F24-B1DE-7CB6EE1363DA}"/>
              </a:ext>
            </a:extLst>
          </p:cNvPr>
          <p:cNvSpPr/>
          <p:nvPr/>
        </p:nvSpPr>
        <p:spPr>
          <a:xfrm>
            <a:off x="1499027" y="2458608"/>
            <a:ext cx="609600" cy="12192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3C63A87-DEE7-4AB7-8CF6-39F90F8E4D11}"/>
              </a:ext>
            </a:extLst>
          </p:cNvPr>
          <p:cNvSpPr txBox="1"/>
          <p:nvPr/>
        </p:nvSpPr>
        <p:spPr>
          <a:xfrm>
            <a:off x="668362" y="3090446"/>
            <a:ext cx="1734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ko-KR" altLang="en-US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힘을 주는 위치</a:t>
            </a:r>
            <a:endParaRPr lang="en-US" altLang="ko-KR" b="1" dirty="0">
              <a:solidFill>
                <a:schemeClr val="tx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  <a:p>
            <a:pPr algn="ctr"/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(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총구에서 총알을 미는 힘이 작용하는 위치</a:t>
            </a: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8E33DDC-D253-4193-B2F8-6D8A8578AA86}"/>
              </a:ext>
            </a:extLst>
          </p:cNvPr>
          <p:cNvSpPr txBox="1"/>
          <p:nvPr/>
        </p:nvSpPr>
        <p:spPr>
          <a:xfrm>
            <a:off x="2545790" y="3034585"/>
            <a:ext cx="1451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ko-KR" altLang="en-US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총알의 모양</a:t>
            </a:r>
            <a:endParaRPr lang="en-US" altLang="ko-KR" b="1" dirty="0">
              <a:solidFill>
                <a:schemeClr val="tx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88D1C0FD-E5FC-4CE6-B64E-F9F85621B66B}"/>
              </a:ext>
            </a:extLst>
          </p:cNvPr>
          <p:cNvSpPr/>
          <p:nvPr/>
        </p:nvSpPr>
        <p:spPr>
          <a:xfrm rot="5400000">
            <a:off x="1977090" y="2334902"/>
            <a:ext cx="263071" cy="369332"/>
          </a:xfrm>
          <a:prstGeom prst="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3EE2BE19-AFCD-4923-AE6E-40CE414BAE44}"/>
              </a:ext>
            </a:extLst>
          </p:cNvPr>
          <p:cNvGrpSpPr/>
          <p:nvPr/>
        </p:nvGrpSpPr>
        <p:grpSpPr>
          <a:xfrm>
            <a:off x="5201834" y="2475258"/>
            <a:ext cx="988625" cy="957863"/>
            <a:chOff x="3277304" y="1972168"/>
            <a:chExt cx="988625" cy="957863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E3F81B5B-CA72-4EAA-9A98-152CEF8193F2}"/>
                </a:ext>
              </a:extLst>
            </p:cNvPr>
            <p:cNvSpPr/>
            <p:nvPr/>
          </p:nvSpPr>
          <p:spPr>
            <a:xfrm>
              <a:off x="3277304" y="2489200"/>
              <a:ext cx="440831" cy="44083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5317EE22-63DA-4312-B929-22C23EEAF546}"/>
                </a:ext>
              </a:extLst>
            </p:cNvPr>
            <p:cNvSpPr/>
            <p:nvPr/>
          </p:nvSpPr>
          <p:spPr>
            <a:xfrm>
              <a:off x="3277304" y="1972169"/>
              <a:ext cx="440831" cy="440831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FB66379E-CBEF-4C7D-A9CC-65B3DD0E5070}"/>
                </a:ext>
              </a:extLst>
            </p:cNvPr>
            <p:cNvSpPr/>
            <p:nvPr/>
          </p:nvSpPr>
          <p:spPr>
            <a:xfrm>
              <a:off x="3825098" y="1972168"/>
              <a:ext cx="440831" cy="44083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E1424E0F-8719-4640-A180-AD20EFFF3FC6}"/>
              </a:ext>
            </a:extLst>
          </p:cNvPr>
          <p:cNvSpPr/>
          <p:nvPr/>
        </p:nvSpPr>
        <p:spPr>
          <a:xfrm>
            <a:off x="4287520" y="2029716"/>
            <a:ext cx="546031" cy="428892"/>
          </a:xfrm>
          <a:custGeom>
            <a:avLst/>
            <a:gdLst>
              <a:gd name="connsiteX0" fmla="*/ 0 w 546031"/>
              <a:gd name="connsiteY0" fmla="*/ 107223 h 428892"/>
              <a:gd name="connsiteX1" fmla="*/ 331585 w 546031"/>
              <a:gd name="connsiteY1" fmla="*/ 107223 h 428892"/>
              <a:gd name="connsiteX2" fmla="*/ 331585 w 546031"/>
              <a:gd name="connsiteY2" fmla="*/ 0 h 428892"/>
              <a:gd name="connsiteX3" fmla="*/ 546031 w 546031"/>
              <a:gd name="connsiteY3" fmla="*/ 214446 h 428892"/>
              <a:gd name="connsiteX4" fmla="*/ 331585 w 546031"/>
              <a:gd name="connsiteY4" fmla="*/ 428892 h 428892"/>
              <a:gd name="connsiteX5" fmla="*/ 331585 w 546031"/>
              <a:gd name="connsiteY5" fmla="*/ 321669 h 428892"/>
              <a:gd name="connsiteX6" fmla="*/ 0 w 546031"/>
              <a:gd name="connsiteY6" fmla="*/ 321669 h 428892"/>
              <a:gd name="connsiteX7" fmla="*/ 0 w 546031"/>
              <a:gd name="connsiteY7" fmla="*/ 107223 h 42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6031" h="428892" extrusionOk="0">
                <a:moveTo>
                  <a:pt x="0" y="107223"/>
                </a:moveTo>
                <a:cubicBezTo>
                  <a:pt x="93862" y="104925"/>
                  <a:pt x="168953" y="98168"/>
                  <a:pt x="331585" y="107223"/>
                </a:cubicBezTo>
                <a:cubicBezTo>
                  <a:pt x="336229" y="82446"/>
                  <a:pt x="326720" y="26018"/>
                  <a:pt x="331585" y="0"/>
                </a:cubicBezTo>
                <a:cubicBezTo>
                  <a:pt x="413152" y="68237"/>
                  <a:pt x="461260" y="141920"/>
                  <a:pt x="546031" y="214446"/>
                </a:cubicBezTo>
                <a:cubicBezTo>
                  <a:pt x="497460" y="258525"/>
                  <a:pt x="391651" y="372096"/>
                  <a:pt x="331585" y="428892"/>
                </a:cubicBezTo>
                <a:cubicBezTo>
                  <a:pt x="334680" y="389202"/>
                  <a:pt x="331137" y="363411"/>
                  <a:pt x="331585" y="321669"/>
                </a:cubicBezTo>
                <a:cubicBezTo>
                  <a:pt x="233099" y="308060"/>
                  <a:pt x="140403" y="322988"/>
                  <a:pt x="0" y="321669"/>
                </a:cubicBezTo>
                <a:cubicBezTo>
                  <a:pt x="-357" y="270617"/>
                  <a:pt x="3136" y="177607"/>
                  <a:pt x="0" y="107223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959117838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654A9659-1188-4F75-9D0C-705D7E7B0C64}"/>
              </a:ext>
            </a:extLst>
          </p:cNvPr>
          <p:cNvSpPr/>
          <p:nvPr/>
        </p:nvSpPr>
        <p:spPr>
          <a:xfrm rot="2089639">
            <a:off x="1010531" y="5133296"/>
            <a:ext cx="639551" cy="419738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884BAC1-525D-45A7-BEBD-6056D11AA086}"/>
              </a:ext>
            </a:extLst>
          </p:cNvPr>
          <p:cNvSpPr txBox="1"/>
          <p:nvPr/>
        </p:nvSpPr>
        <p:spPr>
          <a:xfrm>
            <a:off x="344311" y="6360747"/>
            <a:ext cx="1734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ko-KR" altLang="en-US" b="1" dirty="0">
                <a:solidFill>
                  <a:schemeClr val="tx1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총알 발사 방향</a:t>
            </a:r>
            <a:endParaRPr lang="en-US" altLang="ko-KR" b="1" dirty="0">
              <a:solidFill>
                <a:schemeClr val="tx1"/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3C4DD53A-2F8F-4B5E-8EC2-90CFA22AEEDB}"/>
              </a:ext>
            </a:extLst>
          </p:cNvPr>
          <p:cNvSpPr/>
          <p:nvPr/>
        </p:nvSpPr>
        <p:spPr>
          <a:xfrm>
            <a:off x="1625600" y="5334001"/>
            <a:ext cx="4724400" cy="774834"/>
          </a:xfrm>
          <a:custGeom>
            <a:avLst/>
            <a:gdLst>
              <a:gd name="connsiteX0" fmla="*/ 0 w 4724400"/>
              <a:gd name="connsiteY0" fmla="*/ 203200 h 967525"/>
              <a:gd name="connsiteX1" fmla="*/ 660400 w 4724400"/>
              <a:gd name="connsiteY1" fmla="*/ 680720 h 967525"/>
              <a:gd name="connsiteX2" fmla="*/ 1686560 w 4724400"/>
              <a:gd name="connsiteY2" fmla="*/ 965200 h 967525"/>
              <a:gd name="connsiteX3" fmla="*/ 3200400 w 4724400"/>
              <a:gd name="connsiteY3" fmla="*/ 792480 h 967525"/>
              <a:gd name="connsiteX4" fmla="*/ 4318000 w 4724400"/>
              <a:gd name="connsiteY4" fmla="*/ 396240 h 967525"/>
              <a:gd name="connsiteX5" fmla="*/ 4724400 w 4724400"/>
              <a:gd name="connsiteY5" fmla="*/ 0 h 9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24400" h="967525">
                <a:moveTo>
                  <a:pt x="0" y="203200"/>
                </a:moveTo>
                <a:cubicBezTo>
                  <a:pt x="189653" y="378460"/>
                  <a:pt x="379307" y="553720"/>
                  <a:pt x="660400" y="680720"/>
                </a:cubicBezTo>
                <a:cubicBezTo>
                  <a:pt x="941493" y="807720"/>
                  <a:pt x="1263227" y="946573"/>
                  <a:pt x="1686560" y="965200"/>
                </a:cubicBezTo>
                <a:cubicBezTo>
                  <a:pt x="2109893" y="983827"/>
                  <a:pt x="2761827" y="887307"/>
                  <a:pt x="3200400" y="792480"/>
                </a:cubicBezTo>
                <a:cubicBezTo>
                  <a:pt x="3638973" y="697653"/>
                  <a:pt x="4064000" y="528320"/>
                  <a:pt x="4318000" y="396240"/>
                </a:cubicBezTo>
                <a:cubicBezTo>
                  <a:pt x="4572000" y="264160"/>
                  <a:pt x="4648200" y="132080"/>
                  <a:pt x="4724400" y="0"/>
                </a:cubicBezTo>
              </a:path>
            </a:pathLst>
          </a:custGeom>
          <a:noFill/>
          <a:ln w="28575">
            <a:solidFill>
              <a:srgbClr val="21212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27D72107-AC10-480A-B93A-9A7B6639F88B}"/>
              </a:ext>
            </a:extLst>
          </p:cNvPr>
          <p:cNvCxnSpPr>
            <a:endCxn id="43" idx="0"/>
          </p:cNvCxnSpPr>
          <p:nvPr/>
        </p:nvCxnSpPr>
        <p:spPr>
          <a:xfrm flipH="1">
            <a:off x="1535844" y="2651104"/>
            <a:ext cx="303116" cy="4393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4A203BC8-6225-4D53-A019-022857B834A4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2852988" y="2651104"/>
            <a:ext cx="418493" cy="38348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타원 91">
            <a:extLst>
              <a:ext uri="{FF2B5EF4-FFF2-40B4-BE49-F238E27FC236}">
                <a16:creationId xmlns:a16="http://schemas.microsoft.com/office/drawing/2014/main" id="{2BA5507C-64E2-458E-B5E0-0194A539FDF0}"/>
              </a:ext>
            </a:extLst>
          </p:cNvPr>
          <p:cNvSpPr/>
          <p:nvPr/>
        </p:nvSpPr>
        <p:spPr>
          <a:xfrm>
            <a:off x="6047838" y="4671397"/>
            <a:ext cx="798653" cy="75234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0F6DBB04-C386-45DA-9E1C-D3BDC1F862D0}"/>
              </a:ext>
            </a:extLst>
          </p:cNvPr>
          <p:cNvCxnSpPr>
            <a:cxnSpLocks/>
          </p:cNvCxnSpPr>
          <p:nvPr/>
        </p:nvCxnSpPr>
        <p:spPr>
          <a:xfrm flipV="1">
            <a:off x="6447163" y="4286068"/>
            <a:ext cx="0" cy="34885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F0E7E22A-1342-4FE9-8CF1-637026CBAECB}"/>
              </a:ext>
            </a:extLst>
          </p:cNvPr>
          <p:cNvSpPr txBox="1"/>
          <p:nvPr/>
        </p:nvSpPr>
        <p:spPr>
          <a:xfrm>
            <a:off x="5826394" y="3885958"/>
            <a:ext cx="1241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en-US" altLang="ko-KR" sz="2000" b="1" dirty="0">
                <a:solidFill>
                  <a:srgbClr val="FF0000"/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Target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4A71BB10-4247-4063-99C0-2609BC09110F}"/>
              </a:ext>
            </a:extLst>
          </p:cNvPr>
          <p:cNvSpPr txBox="1"/>
          <p:nvPr/>
        </p:nvSpPr>
        <p:spPr>
          <a:xfrm>
            <a:off x="231227" y="663337"/>
            <a:ext cx="529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시스템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 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515B8F5-751C-43E0-9261-7E408A8FDD77}"/>
              </a:ext>
            </a:extLst>
          </p:cNvPr>
          <p:cNvCxnSpPr>
            <a:cxnSpLocks/>
          </p:cNvCxnSpPr>
          <p:nvPr/>
        </p:nvCxnSpPr>
        <p:spPr>
          <a:xfrm flipH="1">
            <a:off x="1046480" y="5516880"/>
            <a:ext cx="132080" cy="8438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DBB4662B-2167-458B-9D59-87E14E0112A8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E8DDD005-02ED-4191-8719-3105914F1DB8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0935444D-31F9-48D7-9EAB-994E581A1BC9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60" name="그룹 59">
                  <a:extLst>
                    <a:ext uri="{FF2B5EF4-FFF2-40B4-BE49-F238E27FC236}">
                      <a16:creationId xmlns:a16="http://schemas.microsoft.com/office/drawing/2014/main" id="{6A23429E-D9F0-4A27-85C9-5C1E637D8B96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3A934F1A-3BF5-4958-9ED5-9C5F3401D293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1" dirty="0">
                        <a:solidFill>
                          <a:schemeClr val="tx1"/>
                        </a:solidFill>
                      </a:rPr>
                      <a:t>게임</a:t>
                    </a:r>
                    <a:endParaRPr lang="en-US" altLang="ko-KR" b="1" dirty="0">
                      <a:solidFill>
                        <a:schemeClr val="tx1"/>
                      </a:solidFill>
                    </a:endParaRPr>
                  </a:p>
                  <a:p>
                    <a:r>
                      <a:rPr lang="ko-KR" altLang="en-US" b="1" dirty="0">
                        <a:solidFill>
                          <a:schemeClr val="tx1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DC0DCDB1-1270-4FCC-AD92-4C0B4CA776E2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DD73AFC0-87AF-4800-8D51-CFDB99182E04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4F2369A0-8DBD-4657-A8C5-E1F5841BB781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B0E224F-A0E8-4038-99F4-BEADA4BBAA3B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DFC8440-2255-487D-8169-5B5FFA98B258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개발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내용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260B220-DFDD-4396-A505-EFCC3784106B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C4B1106-4C7E-40B3-A04A-D0D59A69B006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1D4B419B-04B5-4F17-8393-0D021C4C78E4}"/>
              </a:ext>
            </a:extLst>
          </p:cNvPr>
          <p:cNvSpPr txBox="1"/>
          <p:nvPr/>
        </p:nvSpPr>
        <p:spPr>
          <a:xfrm>
            <a:off x="11480758" y="753607"/>
            <a:ext cx="72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5/18</a:t>
            </a:r>
          </a:p>
        </p:txBody>
      </p:sp>
    </p:spTree>
    <p:extLst>
      <p:ext uri="{BB962C8B-B14F-4D97-AF65-F5344CB8AC3E}">
        <p14:creationId xmlns:p14="http://schemas.microsoft.com/office/powerpoint/2010/main" val="25210171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96296E-6 L 0.11653 2.96296E-6 L 0.23385 2.96296E-6 L 0.30325 2.96296E-6 L 0.37877 -0.03611 L 0.42057 -0.08426 L 0.46614 -0.1551 L 0.49179 -0.23033 L 0.50547 -0.31366 L 0.51354 -0.43287 L 0.51471 -0.52361 " pathEditMode="relative" rAng="0" ptsTypes="AAAAAAAAAAA">
                                      <p:cBhvr>
                                        <p:cTn id="6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729" y="-2618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41A8D070-2602-4D2E-AD49-5562B3D5CC66}"/>
              </a:ext>
            </a:extLst>
          </p:cNvPr>
          <p:cNvSpPr txBox="1"/>
          <p:nvPr/>
        </p:nvSpPr>
        <p:spPr>
          <a:xfrm>
            <a:off x="2156010" y="1282891"/>
            <a:ext cx="7396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en-US" altLang="ko-KR" sz="2400" dirty="0"/>
              <a:t>360</a:t>
            </a:r>
            <a:r>
              <a:rPr lang="ko-KR" altLang="en-US" sz="2400" dirty="0"/>
              <a:t>도 회전시켜가며 원하는 디자인의 모양을 이어 붙인다</a:t>
            </a:r>
            <a:r>
              <a:rPr lang="en-US" altLang="ko-KR" sz="2400" dirty="0"/>
              <a:t>.</a:t>
            </a:r>
            <a:r>
              <a:rPr lang="ko-KR" altLang="en-US" sz="2400" dirty="0"/>
              <a:t>  </a:t>
            </a:r>
            <a:endParaRPr lang="en-US" altLang="ko-KR" sz="2400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8487C7B1-2B39-479E-A1CE-56205D6F8D77}"/>
              </a:ext>
            </a:extLst>
          </p:cNvPr>
          <p:cNvSpPr/>
          <p:nvPr/>
        </p:nvSpPr>
        <p:spPr>
          <a:xfrm>
            <a:off x="3818108" y="3462916"/>
            <a:ext cx="322729" cy="259976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61E6934-3DAE-494F-A0FB-B0E2BA5DDBBE}"/>
              </a:ext>
            </a:extLst>
          </p:cNvPr>
          <p:cNvSpPr txBox="1"/>
          <p:nvPr/>
        </p:nvSpPr>
        <p:spPr>
          <a:xfrm>
            <a:off x="2997716" y="5831026"/>
            <a:ext cx="60131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ko-KR" altLang="en-US" sz="4000" dirty="0"/>
              <a:t>총알 커스터마이즈 화면 예시</a:t>
            </a:r>
            <a:endParaRPr lang="en-US" altLang="ko-KR" sz="4000" dirty="0"/>
          </a:p>
        </p:txBody>
      </p:sp>
      <p:pic>
        <p:nvPicPr>
          <p:cNvPr id="31" name="그림 30" descr="시계, 컴퓨터이(가) 표시된 사진&#10;&#10;자동 생성된 설명">
            <a:extLst>
              <a:ext uri="{FF2B5EF4-FFF2-40B4-BE49-F238E27FC236}">
                <a16:creationId xmlns:a16="http://schemas.microsoft.com/office/drawing/2014/main" id="{7E32BAF1-EB48-4A04-A33F-2408E06D312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3217" y="2376986"/>
            <a:ext cx="3447621" cy="2406615"/>
          </a:xfrm>
          <a:prstGeom prst="rect">
            <a:avLst/>
          </a:prstGeom>
        </p:spPr>
      </p:pic>
      <p:grpSp>
        <p:nvGrpSpPr>
          <p:cNvPr id="43" name="그룹 42">
            <a:extLst>
              <a:ext uri="{FF2B5EF4-FFF2-40B4-BE49-F238E27FC236}">
                <a16:creationId xmlns:a16="http://schemas.microsoft.com/office/drawing/2014/main" id="{88B9068A-12BC-4064-B3FF-4715822C95F2}"/>
              </a:ext>
            </a:extLst>
          </p:cNvPr>
          <p:cNvGrpSpPr/>
          <p:nvPr/>
        </p:nvGrpSpPr>
        <p:grpSpPr>
          <a:xfrm>
            <a:off x="-108323" y="1598925"/>
            <a:ext cx="3758822" cy="3208101"/>
            <a:chOff x="-53294" y="1622902"/>
            <a:chExt cx="5901560" cy="3789835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1E39762A-FED2-4DE2-B475-5C71C40AA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6848" y="2556295"/>
              <a:ext cx="5412957" cy="2856442"/>
            </a:xfrm>
            <a:prstGeom prst="rect">
              <a:avLst/>
            </a:prstGeom>
          </p:spPr>
        </p:pic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7E80FDB0-7FFF-4715-BDBC-539060C4DB38}"/>
                </a:ext>
              </a:extLst>
            </p:cNvPr>
            <p:cNvSpPr/>
            <p:nvPr/>
          </p:nvSpPr>
          <p:spPr>
            <a:xfrm>
              <a:off x="3742945" y="3603810"/>
              <a:ext cx="206189" cy="206189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1F35DDD-4F67-4B84-977A-9B0E2365374A}"/>
                </a:ext>
              </a:extLst>
            </p:cNvPr>
            <p:cNvSpPr txBox="1"/>
            <p:nvPr/>
          </p:nvSpPr>
          <p:spPr>
            <a:xfrm>
              <a:off x="3620674" y="2551418"/>
              <a:ext cx="2227592" cy="83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ctr"/>
              <a:r>
                <a:rPr lang="ko-KR" altLang="en-US" sz="2000" b="1" dirty="0">
                  <a:solidFill>
                    <a:srgbClr val="FFFF00"/>
                  </a:solidFill>
                </a:rPr>
                <a:t>이어 붙이기 가능한 위치</a:t>
              </a:r>
              <a:endParaRPr lang="en-US" altLang="ko-KR" sz="2000" b="1" dirty="0">
                <a:solidFill>
                  <a:srgbClr val="FFFF00"/>
                </a:solidFill>
              </a:endParaRPr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FC9B9E7B-5958-451F-ADD7-46573E3A23F8}"/>
                </a:ext>
              </a:extLst>
            </p:cNvPr>
            <p:cNvCxnSpPr>
              <a:cxnSpLocks/>
              <a:stCxn id="27" idx="2"/>
              <a:endCxn id="2" idx="7"/>
            </p:cNvCxnSpPr>
            <p:nvPr/>
          </p:nvCxnSpPr>
          <p:spPr>
            <a:xfrm flipH="1">
              <a:off x="3918939" y="3387667"/>
              <a:ext cx="815531" cy="246340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08D2B1D4-5508-4308-8C74-4AA484B26AA4}"/>
                </a:ext>
              </a:extLst>
            </p:cNvPr>
            <p:cNvSpPr/>
            <p:nvPr/>
          </p:nvSpPr>
          <p:spPr>
            <a:xfrm>
              <a:off x="3208641" y="2485676"/>
              <a:ext cx="385482" cy="40011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59856C41-C2B3-4EA7-A0D6-2F6555E93659}"/>
                </a:ext>
              </a:extLst>
            </p:cNvPr>
            <p:cNvCxnSpPr>
              <a:cxnSpLocks/>
              <a:endCxn id="32" idx="1"/>
            </p:cNvCxnSpPr>
            <p:nvPr/>
          </p:nvCxnSpPr>
          <p:spPr>
            <a:xfrm>
              <a:off x="2456329" y="2168347"/>
              <a:ext cx="808765" cy="375924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A628BC9-8966-4426-8C9D-2AD00B70D749}"/>
                </a:ext>
              </a:extLst>
            </p:cNvPr>
            <p:cNvSpPr txBox="1"/>
            <p:nvPr/>
          </p:nvSpPr>
          <p:spPr>
            <a:xfrm>
              <a:off x="-53294" y="1622902"/>
              <a:ext cx="2762832" cy="83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algn="ctr"/>
              <a:r>
                <a:rPr lang="ko-KR" altLang="en-US" sz="2000" dirty="0">
                  <a:solidFill>
                    <a:srgbClr val="00B050"/>
                  </a:solidFill>
                </a:rPr>
                <a:t>선택한 방향으로 </a:t>
              </a:r>
              <a:r>
                <a:rPr lang="en-US" altLang="ko-KR" sz="2000" dirty="0">
                  <a:solidFill>
                    <a:srgbClr val="00B050"/>
                  </a:solidFill>
                </a:rPr>
                <a:t>90</a:t>
              </a:r>
              <a:r>
                <a:rPr lang="ko-KR" altLang="en-US" sz="2000" dirty="0">
                  <a:solidFill>
                    <a:srgbClr val="00B050"/>
                  </a:solidFill>
                </a:rPr>
                <a:t>도 회전</a:t>
              </a:r>
              <a:endParaRPr lang="en-US" altLang="ko-KR" sz="2000" dirty="0">
                <a:solidFill>
                  <a:srgbClr val="00B050"/>
                </a:solidFill>
              </a:endParaRPr>
            </a:p>
          </p:txBody>
        </p: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C052071D-27C7-4DA1-A7B9-DA6C1D9C589C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0517" y="2384915"/>
            <a:ext cx="3447621" cy="2415979"/>
          </a:xfrm>
          <a:prstGeom prst="rect">
            <a:avLst/>
          </a:prstGeom>
        </p:spPr>
      </p:pic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D22BBD29-C207-4B92-914E-1CE93B85244F}"/>
              </a:ext>
            </a:extLst>
          </p:cNvPr>
          <p:cNvSpPr/>
          <p:nvPr/>
        </p:nvSpPr>
        <p:spPr>
          <a:xfrm>
            <a:off x="7953937" y="3450306"/>
            <a:ext cx="322729" cy="259976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9547C31-E8E7-44AC-82DC-08688EF43D4B}"/>
              </a:ext>
            </a:extLst>
          </p:cNvPr>
          <p:cNvSpPr txBox="1"/>
          <p:nvPr/>
        </p:nvSpPr>
        <p:spPr>
          <a:xfrm>
            <a:off x="1922453" y="4992167"/>
            <a:ext cx="4007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ko-KR" altLang="en-US" sz="2000" dirty="0"/>
              <a:t>왼쪽에 사각</a:t>
            </a:r>
            <a:r>
              <a:rPr lang="en-US" altLang="ko-KR" sz="2000" dirty="0"/>
              <a:t>, </a:t>
            </a:r>
            <a:r>
              <a:rPr lang="ko-KR" altLang="en-US" sz="2000" dirty="0"/>
              <a:t>오른쪽에 원뿔을 붙인다</a:t>
            </a:r>
            <a:r>
              <a:rPr lang="en-US" altLang="ko-KR" sz="2000" dirty="0"/>
              <a:t>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DE1871A-AB95-4CEE-BE58-5C99AAB8AB2C}"/>
              </a:ext>
            </a:extLst>
          </p:cNvPr>
          <p:cNvSpPr txBox="1"/>
          <p:nvPr/>
        </p:nvSpPr>
        <p:spPr>
          <a:xfrm>
            <a:off x="7306427" y="5022925"/>
            <a:ext cx="16177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ko-KR" altLang="en-US" sz="2000" dirty="0"/>
              <a:t>왼쪽으로 회전</a:t>
            </a:r>
            <a:endParaRPr lang="en-US" altLang="ko-KR" sz="2000" dirty="0"/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C54BE314-D798-494A-9D9A-18911301187C}"/>
              </a:ext>
            </a:extLst>
          </p:cNvPr>
          <p:cNvCxnSpPr/>
          <p:nvPr/>
        </p:nvCxnSpPr>
        <p:spPr>
          <a:xfrm>
            <a:off x="3917232" y="3786932"/>
            <a:ext cx="0" cy="11873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5072CD23-AE7D-44F7-AF27-DD3D3D800510}"/>
              </a:ext>
            </a:extLst>
          </p:cNvPr>
          <p:cNvCxnSpPr/>
          <p:nvPr/>
        </p:nvCxnSpPr>
        <p:spPr>
          <a:xfrm>
            <a:off x="8115301" y="3786932"/>
            <a:ext cx="0" cy="11873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타원 57">
            <a:extLst>
              <a:ext uri="{FF2B5EF4-FFF2-40B4-BE49-F238E27FC236}">
                <a16:creationId xmlns:a16="http://schemas.microsoft.com/office/drawing/2014/main" id="{F573CA7B-B0FD-4837-AE1F-8AF7FA5E6859}"/>
              </a:ext>
            </a:extLst>
          </p:cNvPr>
          <p:cNvSpPr/>
          <p:nvPr/>
        </p:nvSpPr>
        <p:spPr>
          <a:xfrm>
            <a:off x="4290810" y="2357032"/>
            <a:ext cx="441764" cy="5229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92DEDE35-7978-45DE-8462-5AA37F9D10BA}"/>
              </a:ext>
            </a:extLst>
          </p:cNvPr>
          <p:cNvCxnSpPr>
            <a:cxnSpLocks/>
          </p:cNvCxnSpPr>
          <p:nvPr/>
        </p:nvCxnSpPr>
        <p:spPr>
          <a:xfrm flipH="1">
            <a:off x="4620115" y="2147624"/>
            <a:ext cx="380383" cy="15918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4A18E58-3E2F-405C-9F8B-A9E99E96B0DE}"/>
              </a:ext>
            </a:extLst>
          </p:cNvPr>
          <p:cNvSpPr txBox="1"/>
          <p:nvPr/>
        </p:nvSpPr>
        <p:spPr>
          <a:xfrm>
            <a:off x="4690276" y="1763765"/>
            <a:ext cx="23099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커스터마이즈 </a:t>
            </a:r>
            <a:endParaRPr lang="en-US" altLang="ko-KR" sz="2000" b="1" dirty="0">
              <a:solidFill>
                <a:srgbClr val="FF0000"/>
              </a:solidFill>
            </a:endParaRPr>
          </a:p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슬롯</a:t>
            </a:r>
            <a:r>
              <a:rPr lang="en-US" altLang="ko-KR" sz="2000" b="1" dirty="0">
                <a:solidFill>
                  <a:srgbClr val="FF0000"/>
                </a:solidFill>
              </a:rPr>
              <a:t>(4</a:t>
            </a:r>
            <a:r>
              <a:rPr lang="ko-KR" altLang="en-US" sz="2000" b="1" dirty="0">
                <a:solidFill>
                  <a:srgbClr val="FF0000"/>
                </a:solidFill>
              </a:rPr>
              <a:t>개</a:t>
            </a:r>
            <a:r>
              <a:rPr lang="en-US" altLang="ko-KR" sz="2000" b="1" dirty="0">
                <a:solidFill>
                  <a:srgbClr val="FF0000"/>
                </a:solidFill>
              </a:rPr>
              <a:t>)</a:t>
            </a:r>
          </a:p>
          <a:p>
            <a:pPr algn="ctr"/>
            <a:endParaRPr lang="en-US" altLang="ko-KR" sz="2000" b="1" dirty="0">
              <a:solidFill>
                <a:srgbClr val="FF0000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A4FD51D-CFB3-476A-91F0-C2625A9CCC7D}"/>
              </a:ext>
            </a:extLst>
          </p:cNvPr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2</a:t>
            </a:r>
            <a:endParaRPr lang="ko-KR" altLang="en-US" sz="320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466547D-4117-4E60-9528-8436F7911F5E}"/>
              </a:ext>
            </a:extLst>
          </p:cNvPr>
          <p:cNvSpPr txBox="1"/>
          <p:nvPr/>
        </p:nvSpPr>
        <p:spPr>
          <a:xfrm>
            <a:off x="231227" y="663337"/>
            <a:ext cx="480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시스템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커스터마이즈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6E557796-D4F4-4BD7-B8E3-CDEE917FE0E4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A901F267-A762-42CF-8261-81B80F0F13A9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57" name="그룹 56">
                <a:extLst>
                  <a:ext uri="{FF2B5EF4-FFF2-40B4-BE49-F238E27FC236}">
                    <a16:creationId xmlns:a16="http://schemas.microsoft.com/office/drawing/2014/main" id="{7802C12B-33D2-47B8-9B8D-0CEC1E4F6D91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65" name="그룹 64">
                  <a:extLst>
                    <a:ext uri="{FF2B5EF4-FFF2-40B4-BE49-F238E27FC236}">
                      <a16:creationId xmlns:a16="http://schemas.microsoft.com/office/drawing/2014/main" id="{E2255311-98BD-4696-8D46-9E6B5F2F7400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67" name="TextBox 66">
                    <a:extLst>
                      <a:ext uri="{FF2B5EF4-FFF2-40B4-BE49-F238E27FC236}">
                        <a16:creationId xmlns:a16="http://schemas.microsoft.com/office/drawing/2014/main" id="{3CBBBF74-EB9C-4F35-B451-D0BAD7EAA721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1" dirty="0">
                        <a:solidFill>
                          <a:schemeClr val="tx1"/>
                        </a:solidFill>
                      </a:rPr>
                      <a:t>게임</a:t>
                    </a:r>
                    <a:endParaRPr lang="en-US" altLang="ko-KR" b="1" dirty="0">
                      <a:solidFill>
                        <a:schemeClr val="tx1"/>
                      </a:solidFill>
                    </a:endParaRPr>
                  </a:p>
                  <a:p>
                    <a:r>
                      <a:rPr lang="ko-KR" altLang="en-US" b="1" dirty="0">
                        <a:solidFill>
                          <a:schemeClr val="tx1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68" name="TextBox 67">
                    <a:extLst>
                      <a:ext uri="{FF2B5EF4-FFF2-40B4-BE49-F238E27FC236}">
                        <a16:creationId xmlns:a16="http://schemas.microsoft.com/office/drawing/2014/main" id="{E48D84CF-95F4-4E7E-A444-43296C7EE2F3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FDEB2391-A9D7-44CC-9715-8EFD7C1D90ED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C994E9D1-B7E2-4059-B71C-1DB251A18447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71987C3-290F-4A05-B713-F157C468E232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중점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연구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A7B1E48-C5AB-40E1-9F81-CFF2E684F0B3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개발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내용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E4EC909-EC80-4C31-895F-3D243A6EE8D5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06F3CF-851A-46DB-B892-D5CAA991A7F1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F4CBD71A-36D9-4F75-B213-F9DB75C6D69C}"/>
              </a:ext>
            </a:extLst>
          </p:cNvPr>
          <p:cNvSpPr txBox="1"/>
          <p:nvPr/>
        </p:nvSpPr>
        <p:spPr>
          <a:xfrm>
            <a:off x="11490918" y="753607"/>
            <a:ext cx="72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6/18</a:t>
            </a:r>
          </a:p>
        </p:txBody>
      </p:sp>
    </p:spTree>
    <p:extLst>
      <p:ext uri="{BB962C8B-B14F-4D97-AF65-F5344CB8AC3E}">
        <p14:creationId xmlns:p14="http://schemas.microsoft.com/office/powerpoint/2010/main" val="126680404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717" y="18918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3200" b="1" dirty="0"/>
              <a:t>3</a:t>
            </a:r>
            <a:endParaRPr lang="ko-KR" altLang="en-US" sz="3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31227" y="663337"/>
            <a:ext cx="6671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중점 연구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(Programing) –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모양 따라 다르게 날아가는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총알</a:t>
            </a:r>
            <a:endParaRPr lang="en-US" altLang="ko-KR" sz="18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0DB2928-7218-4EBD-8A2A-BF0D6BFCA56B}"/>
              </a:ext>
            </a:extLst>
          </p:cNvPr>
          <p:cNvSpPr txBox="1"/>
          <p:nvPr/>
        </p:nvSpPr>
        <p:spPr>
          <a:xfrm>
            <a:off x="644231" y="5307399"/>
            <a:ext cx="10620901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ctr"/>
            <a:r>
              <a:rPr lang="ko-KR" altLang="en-US" sz="25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tx1"/>
                </a:solidFill>
                <a:latin typeface="나눔고딕" panose="020D0604000000000000" pitchFamily="50" charset="-127"/>
                <a:ea typeface="나눔바른고딕 Light" panose="020B0603020101020101"/>
              </a:rPr>
              <a:t>총알의 모양에 따라 다르게 날아가는 총알</a:t>
            </a:r>
            <a:endParaRPr lang="en-US" altLang="ko-KR" sz="2500" dirty="0">
              <a:ln>
                <a:solidFill>
                  <a:schemeClr val="bg2">
                    <a:lumMod val="50000"/>
                    <a:alpha val="25000"/>
                  </a:schemeClr>
                </a:solidFill>
              </a:ln>
              <a:solidFill>
                <a:schemeClr val="tx1"/>
              </a:solidFill>
              <a:latin typeface="나눔고딕" panose="020D0604000000000000" pitchFamily="50" charset="-127"/>
              <a:ea typeface="나눔바른고딕 Light" panose="020B0603020101020101"/>
            </a:endParaRPr>
          </a:p>
          <a:p>
            <a:pPr algn="ctr"/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rPr>
              <a:t>(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rPr>
              <a:t>동일한 모양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rPr>
              <a:t>,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rPr>
              <a:t>동일한 힘의 위치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rPr>
              <a:t>,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rPr>
              <a:t>동일한 힘 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rPr>
              <a:t>= </a:t>
            </a:r>
            <a:r>
              <a:rPr lang="ko-KR" altLang="en-US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rPr>
              <a:t>같은 궤적</a:t>
            </a:r>
            <a:r>
              <a: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rPr>
              <a:t>)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09189C7B-D76E-4FE9-B228-E536E9815C1C}"/>
              </a:ext>
            </a:extLst>
          </p:cNvPr>
          <p:cNvGrpSpPr/>
          <p:nvPr/>
        </p:nvGrpSpPr>
        <p:grpSpPr>
          <a:xfrm>
            <a:off x="147256" y="1136299"/>
            <a:ext cx="4973881" cy="3430945"/>
            <a:chOff x="147256" y="1136299"/>
            <a:chExt cx="4973881" cy="3430945"/>
          </a:xfrm>
        </p:grpSpPr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E788C9AB-C940-4E22-A7A0-FBB11A9F5CC4}"/>
                </a:ext>
              </a:extLst>
            </p:cNvPr>
            <p:cNvSpPr/>
            <p:nvPr/>
          </p:nvSpPr>
          <p:spPr>
            <a:xfrm>
              <a:off x="1925257" y="1902557"/>
              <a:ext cx="2083444" cy="2176041"/>
            </a:xfrm>
            <a:prstGeom prst="triangle">
              <a:avLst>
                <a:gd name="adj" fmla="val 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D84B2C11-6D7D-4F55-9580-D1195D725901}"/>
                </a:ext>
              </a:extLst>
            </p:cNvPr>
            <p:cNvSpPr/>
            <p:nvPr/>
          </p:nvSpPr>
          <p:spPr>
            <a:xfrm rot="5400000">
              <a:off x="4150638" y="3156676"/>
              <a:ext cx="264868" cy="497712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원호 12">
              <a:extLst>
                <a:ext uri="{FF2B5EF4-FFF2-40B4-BE49-F238E27FC236}">
                  <a16:creationId xmlns:a16="http://schemas.microsoft.com/office/drawing/2014/main" id="{2594F5D6-8360-4D42-AC0D-95936F241398}"/>
                </a:ext>
              </a:extLst>
            </p:cNvPr>
            <p:cNvSpPr/>
            <p:nvPr/>
          </p:nvSpPr>
          <p:spPr>
            <a:xfrm rot="10472567">
              <a:off x="2887223" y="1136299"/>
              <a:ext cx="2233914" cy="2271974"/>
            </a:xfrm>
            <a:prstGeom prst="arc">
              <a:avLst>
                <a:gd name="adj1" fmla="val 16200000"/>
                <a:gd name="adj2" fmla="val 577213"/>
              </a:avLst>
            </a:prstGeom>
            <a:ln w="285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D3AD0CD5-9519-4E2D-9D4C-BC9D9CF8DB63}"/>
                </a:ext>
              </a:extLst>
            </p:cNvPr>
            <p:cNvCxnSpPr/>
            <p:nvPr/>
          </p:nvCxnSpPr>
          <p:spPr>
            <a:xfrm>
              <a:off x="2890396" y="1677962"/>
              <a:ext cx="0" cy="520614"/>
            </a:xfrm>
            <a:prstGeom prst="line">
              <a:avLst/>
            </a:prstGeom>
            <a:ln w="285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627A796-1FC8-4EAB-9DA1-46CFDB37570A}"/>
                </a:ext>
              </a:extLst>
            </p:cNvPr>
            <p:cNvSpPr txBox="1"/>
            <p:nvPr/>
          </p:nvSpPr>
          <p:spPr>
            <a:xfrm>
              <a:off x="147256" y="2546696"/>
              <a:ext cx="203664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800" dirty="0">
                  <a:ln>
                    <a:solidFill>
                      <a:schemeClr val="bg2">
                        <a:lumMod val="50000"/>
                        <a:alpha val="2500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바른고딕 Light" panose="020B0603020101020101"/>
                </a:rPr>
                <a:t>진</a:t>
              </a:r>
              <a:endPara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endParaRPr>
            </a:p>
            <a:p>
              <a:pPr algn="ctr"/>
              <a:r>
                <a:rPr lang="ko-KR" altLang="en-US" sz="1800" dirty="0">
                  <a:ln>
                    <a:solidFill>
                      <a:schemeClr val="bg2">
                        <a:lumMod val="50000"/>
                        <a:alpha val="2500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바른고딕 Light" panose="020B0603020101020101"/>
                </a:rPr>
                <a:t>행 </a:t>
              </a:r>
              <a:endPara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endParaRPr>
            </a:p>
            <a:p>
              <a:pPr algn="ctr"/>
              <a:r>
                <a:rPr lang="ko-KR" altLang="en-US" sz="1800" dirty="0">
                  <a:ln>
                    <a:solidFill>
                      <a:schemeClr val="bg2">
                        <a:lumMod val="50000"/>
                        <a:alpha val="2500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바른고딕 Light" panose="020B0603020101020101"/>
                </a:rPr>
                <a:t>방</a:t>
              </a:r>
              <a:endPara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endParaRPr>
            </a:p>
            <a:p>
              <a:pPr algn="ctr"/>
              <a:r>
                <a:rPr lang="ko-KR" altLang="en-US" sz="1800" dirty="0">
                  <a:ln>
                    <a:solidFill>
                      <a:schemeClr val="bg2">
                        <a:lumMod val="50000"/>
                        <a:alpha val="2500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바른고딕 Light" panose="020B0603020101020101"/>
                </a:rPr>
                <a:t>향</a:t>
              </a:r>
              <a:endPara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71A430A-FAE5-4554-B766-63C72C960869}"/>
                </a:ext>
              </a:extLst>
            </p:cNvPr>
            <p:cNvSpPr txBox="1"/>
            <p:nvPr/>
          </p:nvSpPr>
          <p:spPr>
            <a:xfrm>
              <a:off x="1391584" y="4197912"/>
              <a:ext cx="29734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800" dirty="0">
                  <a:ln>
                    <a:solidFill>
                      <a:schemeClr val="bg2">
                        <a:lumMod val="50000"/>
                        <a:alpha val="2500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바른고딕 Light" panose="020B0603020101020101"/>
                </a:rPr>
                <a:t>표면에 따른 속도와 궤도 변화</a:t>
              </a:r>
              <a:endPara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endParaRPr>
            </a:p>
          </p:txBody>
        </p: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A7AAECEB-5E38-4B47-B010-0E3CDD6502E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67061" y="3037827"/>
              <a:ext cx="1614112" cy="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이등변 삼각형 88">
              <a:extLst>
                <a:ext uri="{FF2B5EF4-FFF2-40B4-BE49-F238E27FC236}">
                  <a16:creationId xmlns:a16="http://schemas.microsoft.com/office/drawing/2014/main" id="{AC8171D4-B870-4C4B-A3D7-986AC57A7A1B}"/>
                </a:ext>
              </a:extLst>
            </p:cNvPr>
            <p:cNvSpPr/>
            <p:nvPr/>
          </p:nvSpPr>
          <p:spPr>
            <a:xfrm>
              <a:off x="1223725" y="1833662"/>
              <a:ext cx="272035" cy="570490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3EA0FBA-4F72-4794-8CE9-1A7C9E79ED57}"/>
              </a:ext>
            </a:extLst>
          </p:cNvPr>
          <p:cNvGrpSpPr/>
          <p:nvPr/>
        </p:nvGrpSpPr>
        <p:grpSpPr>
          <a:xfrm>
            <a:off x="5883452" y="2135446"/>
            <a:ext cx="4934431" cy="1763398"/>
            <a:chOff x="6075235" y="2093842"/>
            <a:chExt cx="4934431" cy="1763398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B4D17A1-39FD-4957-8820-EF660E84BCB6}"/>
                </a:ext>
              </a:extLst>
            </p:cNvPr>
            <p:cNvSpPr/>
            <p:nvPr/>
          </p:nvSpPr>
          <p:spPr>
            <a:xfrm>
              <a:off x="9114819" y="2782926"/>
              <a:ext cx="311997" cy="31199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F3761664-1E24-40A8-86E5-7BF93A9C738A}"/>
                </a:ext>
              </a:extLst>
            </p:cNvPr>
            <p:cNvSpPr/>
            <p:nvPr/>
          </p:nvSpPr>
          <p:spPr>
            <a:xfrm>
              <a:off x="9114819" y="3160344"/>
              <a:ext cx="311997" cy="31199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7EEAE1AE-5370-4331-951F-6CAA3C4046E2}"/>
                </a:ext>
              </a:extLst>
            </p:cNvPr>
            <p:cNvSpPr/>
            <p:nvPr/>
          </p:nvSpPr>
          <p:spPr>
            <a:xfrm>
              <a:off x="9105173" y="3525635"/>
              <a:ext cx="311997" cy="31199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88A467EB-0111-40FA-939B-394A0F5473D9}"/>
                </a:ext>
              </a:extLst>
            </p:cNvPr>
            <p:cNvSpPr/>
            <p:nvPr/>
          </p:nvSpPr>
          <p:spPr>
            <a:xfrm>
              <a:off x="9483989" y="3160344"/>
              <a:ext cx="311997" cy="31199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47D9B594-E23B-4426-A186-8BA8E36BD306}"/>
                </a:ext>
              </a:extLst>
            </p:cNvPr>
            <p:cNvSpPr/>
            <p:nvPr/>
          </p:nvSpPr>
          <p:spPr>
            <a:xfrm>
              <a:off x="9853159" y="3160344"/>
              <a:ext cx="311997" cy="31199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1E171DD2-AD90-46FF-B9E7-0B24F184EF8D}"/>
                </a:ext>
              </a:extLst>
            </p:cNvPr>
            <p:cNvSpPr/>
            <p:nvPr/>
          </p:nvSpPr>
          <p:spPr>
            <a:xfrm rot="5400000">
              <a:off x="10251956" y="3121109"/>
              <a:ext cx="311995" cy="376110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BC1B6A1D-8EB5-48D1-BD28-E452F2834F03}"/>
                </a:ext>
              </a:extLst>
            </p:cNvPr>
            <p:cNvCxnSpPr/>
            <p:nvPr/>
          </p:nvCxnSpPr>
          <p:spPr>
            <a:xfrm>
              <a:off x="9020153" y="2506983"/>
              <a:ext cx="1614112" cy="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5A86017E-5AC8-4442-A06B-A42E6C22FA02}"/>
                </a:ext>
              </a:extLst>
            </p:cNvPr>
            <p:cNvSpPr/>
            <p:nvPr/>
          </p:nvSpPr>
          <p:spPr>
            <a:xfrm rot="5400000">
              <a:off x="10588403" y="2221738"/>
              <a:ext cx="272035" cy="570490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0BF6E0A7-5022-4458-94C5-782D3E5DBBF1}"/>
                </a:ext>
              </a:extLst>
            </p:cNvPr>
            <p:cNvSpPr txBox="1"/>
            <p:nvPr/>
          </p:nvSpPr>
          <p:spPr>
            <a:xfrm>
              <a:off x="6075235" y="2933910"/>
              <a:ext cx="181353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800" dirty="0">
                  <a:ln>
                    <a:solidFill>
                      <a:schemeClr val="bg2">
                        <a:lumMod val="50000"/>
                        <a:alpha val="2500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바른고딕 Light" panose="020B0603020101020101"/>
                </a:rPr>
                <a:t>힘을 주는 위치와</a:t>
              </a:r>
              <a:endPara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endParaRPr>
            </a:p>
            <a:p>
              <a:pPr algn="ctr"/>
              <a:r>
                <a:rPr lang="ko-KR" altLang="en-US" sz="1800" dirty="0">
                  <a:ln>
                    <a:solidFill>
                      <a:schemeClr val="bg2">
                        <a:lumMod val="50000"/>
                        <a:alpha val="2500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바른고딕 Light" panose="020B0603020101020101"/>
                </a:rPr>
                <a:t>힘의 크기에 따라</a:t>
              </a:r>
              <a:endPara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endParaRPr>
            </a:p>
            <a:p>
              <a:pPr algn="ctr"/>
              <a:r>
                <a:rPr lang="ko-KR" altLang="en-US" sz="1800" dirty="0">
                  <a:ln>
                    <a:solidFill>
                      <a:schemeClr val="bg2">
                        <a:lumMod val="50000"/>
                        <a:alpha val="2500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바른고딕 Light" panose="020B0603020101020101"/>
                </a:rPr>
                <a:t>다른 궤도</a:t>
              </a:r>
              <a:endPara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endParaRPr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AD25DD44-DCC6-4D8B-8441-B566E7F53246}"/>
                </a:ext>
              </a:extLst>
            </p:cNvPr>
            <p:cNvCxnSpPr/>
            <p:nvPr/>
          </p:nvCxnSpPr>
          <p:spPr>
            <a:xfrm>
              <a:off x="8165360" y="3686399"/>
              <a:ext cx="698794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이등변 삼각형 84">
              <a:extLst>
                <a:ext uri="{FF2B5EF4-FFF2-40B4-BE49-F238E27FC236}">
                  <a16:creationId xmlns:a16="http://schemas.microsoft.com/office/drawing/2014/main" id="{789F9420-FB03-4C42-BAA6-18484DE76C73}"/>
                </a:ext>
              </a:extLst>
            </p:cNvPr>
            <p:cNvSpPr/>
            <p:nvPr/>
          </p:nvSpPr>
          <p:spPr>
            <a:xfrm rot="5400000">
              <a:off x="8770156" y="3527640"/>
              <a:ext cx="187995" cy="311996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7753DC9-9B76-4A86-8C48-6012DD002B9D}"/>
                </a:ext>
              </a:extLst>
            </p:cNvPr>
            <p:cNvSpPr txBox="1"/>
            <p:nvPr/>
          </p:nvSpPr>
          <p:spPr>
            <a:xfrm>
              <a:off x="8726095" y="2093842"/>
              <a:ext cx="20366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800" dirty="0">
                  <a:ln>
                    <a:solidFill>
                      <a:schemeClr val="bg2">
                        <a:lumMod val="50000"/>
                        <a:alpha val="2500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바른고딕 Light" panose="020B0603020101020101"/>
                </a:rPr>
                <a:t>총알 진행 방향</a:t>
              </a:r>
              <a:endParaRPr lang="en-US" altLang="ko-KR" sz="1800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바른고딕 Light" panose="020B0603020101020101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A0515AD1-4ED6-4F9B-B3F1-1D380111FFA3}"/>
              </a:ext>
            </a:extLst>
          </p:cNvPr>
          <p:cNvCxnSpPr/>
          <p:nvPr/>
        </p:nvCxnSpPr>
        <p:spPr>
          <a:xfrm>
            <a:off x="5696147" y="1469646"/>
            <a:ext cx="0" cy="32715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0BE1E6B8-26C5-4209-B237-F5B8DCEF727D}"/>
              </a:ext>
            </a:extLst>
          </p:cNvPr>
          <p:cNvCxnSpPr>
            <a:cxnSpLocks/>
          </p:cNvCxnSpPr>
          <p:nvPr/>
        </p:nvCxnSpPr>
        <p:spPr>
          <a:xfrm>
            <a:off x="7973578" y="3380595"/>
            <a:ext cx="69879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이등변 삼각형 63">
            <a:extLst>
              <a:ext uri="{FF2B5EF4-FFF2-40B4-BE49-F238E27FC236}">
                <a16:creationId xmlns:a16="http://schemas.microsoft.com/office/drawing/2014/main" id="{5FA92DCB-01DF-48AB-9432-B10CAB4154A0}"/>
              </a:ext>
            </a:extLst>
          </p:cNvPr>
          <p:cNvSpPr/>
          <p:nvPr/>
        </p:nvSpPr>
        <p:spPr>
          <a:xfrm rot="5400000">
            <a:off x="8578374" y="3221836"/>
            <a:ext cx="187995" cy="311996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E4BBCA4E-FB22-4BE6-A6EC-299AB47976D3}"/>
              </a:ext>
            </a:extLst>
          </p:cNvPr>
          <p:cNvCxnSpPr/>
          <p:nvPr/>
        </p:nvCxnSpPr>
        <p:spPr>
          <a:xfrm>
            <a:off x="7980388" y="2992754"/>
            <a:ext cx="69879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이등변 삼각형 65">
            <a:extLst>
              <a:ext uri="{FF2B5EF4-FFF2-40B4-BE49-F238E27FC236}">
                <a16:creationId xmlns:a16="http://schemas.microsoft.com/office/drawing/2014/main" id="{8F0BF4D7-E638-4F9F-92D4-6E13EA9D14C8}"/>
              </a:ext>
            </a:extLst>
          </p:cNvPr>
          <p:cNvSpPr/>
          <p:nvPr/>
        </p:nvSpPr>
        <p:spPr>
          <a:xfrm rot="5400000">
            <a:off x="8585184" y="2833995"/>
            <a:ext cx="187995" cy="311996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DF495E-50C0-4B49-9CCF-AFDDE86CFF55}"/>
              </a:ext>
            </a:extLst>
          </p:cNvPr>
          <p:cNvSpPr txBox="1"/>
          <p:nvPr/>
        </p:nvSpPr>
        <p:spPr>
          <a:xfrm>
            <a:off x="7623291" y="2786698"/>
            <a:ext cx="483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DE22773-EFBF-401E-B679-FDEA0C08E496}"/>
              </a:ext>
            </a:extLst>
          </p:cNvPr>
          <p:cNvSpPr txBox="1"/>
          <p:nvPr/>
        </p:nvSpPr>
        <p:spPr>
          <a:xfrm>
            <a:off x="7623291" y="3173280"/>
            <a:ext cx="483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DFF4949-7D0A-4F8D-BA1A-69C33F08C7AB}"/>
              </a:ext>
            </a:extLst>
          </p:cNvPr>
          <p:cNvSpPr txBox="1"/>
          <p:nvPr/>
        </p:nvSpPr>
        <p:spPr>
          <a:xfrm>
            <a:off x="7623291" y="3542612"/>
            <a:ext cx="483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sp>
        <p:nvSpPr>
          <p:cNvPr id="72" name="이등변 삼각형 71">
            <a:extLst>
              <a:ext uri="{FF2B5EF4-FFF2-40B4-BE49-F238E27FC236}">
                <a16:creationId xmlns:a16="http://schemas.microsoft.com/office/drawing/2014/main" id="{E1895864-9E60-4BE8-B20D-08E3C8CD871B}"/>
              </a:ext>
            </a:extLst>
          </p:cNvPr>
          <p:cNvSpPr/>
          <p:nvPr/>
        </p:nvSpPr>
        <p:spPr>
          <a:xfrm rot="5400000">
            <a:off x="9668309" y="3557544"/>
            <a:ext cx="311997" cy="325864"/>
          </a:xfrm>
          <a:prstGeom prst="triangle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BB915ED8-AFCB-4703-8999-94641CD35ECC}"/>
              </a:ext>
            </a:extLst>
          </p:cNvPr>
          <p:cNvGrpSpPr/>
          <p:nvPr/>
        </p:nvGrpSpPr>
        <p:grpSpPr>
          <a:xfrm>
            <a:off x="6306024" y="164473"/>
            <a:ext cx="5684855" cy="465793"/>
            <a:chOff x="3030807" y="226756"/>
            <a:chExt cx="5684855" cy="465793"/>
          </a:xfrm>
        </p:grpSpPr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6978F657-8E7D-469D-914E-445BAC705422}"/>
                </a:ext>
              </a:extLst>
            </p:cNvPr>
            <p:cNvGrpSpPr/>
            <p:nvPr/>
          </p:nvGrpSpPr>
          <p:grpSpPr>
            <a:xfrm>
              <a:off x="3030807" y="226756"/>
              <a:ext cx="5684855" cy="462071"/>
              <a:chOff x="3030807" y="226756"/>
              <a:chExt cx="5684855" cy="462071"/>
            </a:xfrm>
          </p:grpSpPr>
          <p:grpSp>
            <p:nvGrpSpPr>
              <p:cNvPr id="76" name="그룹 75">
                <a:extLst>
                  <a:ext uri="{FF2B5EF4-FFF2-40B4-BE49-F238E27FC236}">
                    <a16:creationId xmlns:a16="http://schemas.microsoft.com/office/drawing/2014/main" id="{E93C62A4-93EE-4477-BCEB-16198718C809}"/>
                  </a:ext>
                </a:extLst>
              </p:cNvPr>
              <p:cNvGrpSpPr/>
              <p:nvPr/>
            </p:nvGrpSpPr>
            <p:grpSpPr>
              <a:xfrm>
                <a:off x="3030807" y="226756"/>
                <a:ext cx="5684855" cy="461666"/>
                <a:chOff x="3660497" y="211147"/>
                <a:chExt cx="5052149" cy="461666"/>
              </a:xfrm>
            </p:grpSpPr>
            <p:grpSp>
              <p:nvGrpSpPr>
                <p:cNvPr id="78" name="그룹 77">
                  <a:extLst>
                    <a:ext uri="{FF2B5EF4-FFF2-40B4-BE49-F238E27FC236}">
                      <a16:creationId xmlns:a16="http://schemas.microsoft.com/office/drawing/2014/main" id="{E67E30F7-F361-48CE-9BD7-61D7D10AE8F9}"/>
                    </a:ext>
                  </a:extLst>
                </p:cNvPr>
                <p:cNvGrpSpPr/>
                <p:nvPr/>
              </p:nvGrpSpPr>
              <p:grpSpPr>
                <a:xfrm>
                  <a:off x="3660497" y="211147"/>
                  <a:ext cx="1185705" cy="461666"/>
                  <a:chOff x="5540043" y="243230"/>
                  <a:chExt cx="1185705" cy="461666"/>
                </a:xfrm>
              </p:grpSpPr>
              <p:sp>
                <p:nvSpPr>
                  <p:cNvPr id="90" name="TextBox 89">
                    <a:extLst>
                      <a:ext uri="{FF2B5EF4-FFF2-40B4-BE49-F238E27FC236}">
                        <a16:creationId xmlns:a16="http://schemas.microsoft.com/office/drawing/2014/main" id="{D313A458-C507-4075-8759-6B7DCEE07463}"/>
                      </a:ext>
                    </a:extLst>
                  </p:cNvPr>
                  <p:cNvSpPr txBox="1"/>
                  <p:nvPr/>
                </p:nvSpPr>
                <p:spPr>
                  <a:xfrm>
                    <a:off x="6118259" y="243230"/>
                    <a:ext cx="607489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>
                        <a:ln>
                          <a:solidFill>
                            <a:schemeClr val="bg2">
                              <a:lumMod val="50000"/>
                              <a:alpha val="25000"/>
                            </a:schemeClr>
                          </a:solidFill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게임</a:t>
                    </a:r>
                    <a:endParaRPr lang="en-US" altLang="ko-KR" dirty="0">
                      <a:solidFill>
                        <a:schemeClr val="bg2"/>
                      </a:solidFill>
                    </a:endParaRPr>
                  </a:p>
                  <a:p>
                    <a:r>
                      <a:rPr lang="ko-KR" altLang="en-US" dirty="0">
                        <a:solidFill>
                          <a:schemeClr val="bg2"/>
                        </a:solidFill>
                      </a:rPr>
                      <a:t>시스템</a:t>
                    </a:r>
                  </a:p>
                </p:txBody>
              </p:sp>
              <p:sp>
                <p:nvSpPr>
                  <p:cNvPr id="91" name="TextBox 90">
                    <a:extLst>
                      <a:ext uri="{FF2B5EF4-FFF2-40B4-BE49-F238E27FC236}">
                        <a16:creationId xmlns:a16="http://schemas.microsoft.com/office/drawing/2014/main" id="{C133F0FE-D871-467E-AE13-BBE2DE8D1E10}"/>
                      </a:ext>
                    </a:extLst>
                  </p:cNvPr>
                  <p:cNvSpPr txBox="1"/>
                  <p:nvPr/>
                </p:nvSpPr>
                <p:spPr>
                  <a:xfrm>
                    <a:off x="5540043" y="243231"/>
                    <a:ext cx="43812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ko-KR"/>
                    </a:defPPr>
                    <a:lvl1pPr algn="dist">
                      <a:defRPr sz="1200" b="1">
                        <a:ln>
                          <a:solidFill>
                            <a:schemeClr val="tx1">
                              <a:lumMod val="75000"/>
                              <a:lumOff val="25000"/>
                              <a:alpha val="25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defRPr>
                    </a:lvl1pPr>
                  </a:lstStyle>
                  <a:p>
                    <a:r>
                      <a:rPr lang="ko-KR" altLang="en-US" b="0" dirty="0">
                        <a:solidFill>
                          <a:schemeClr val="bg2"/>
                        </a:solidFill>
                      </a:rPr>
                      <a:t>게임개요</a:t>
                    </a:r>
                  </a:p>
                </p:txBody>
              </p:sp>
            </p:grpSp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AE46E42F-54F8-42B8-8455-DBEC2406F34F}"/>
                    </a:ext>
                  </a:extLst>
                </p:cNvPr>
                <p:cNvSpPr txBox="1"/>
                <p:nvPr/>
              </p:nvSpPr>
              <p:spPr>
                <a:xfrm>
                  <a:off x="7994782" y="303479"/>
                  <a:ext cx="71786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ko-KR" altLang="en-US" sz="1200" dirty="0">
                      <a:ln>
                        <a:solidFill>
                          <a:schemeClr val="bg2">
                            <a:lumMod val="50000"/>
                            <a:alpha val="2500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바른고딕 Light" panose="020B0603020101020101" pitchFamily="50" charset="-127"/>
                      <a:ea typeface="나눔바른고딕 Light" panose="020B0603020101020101" pitchFamily="50" charset="-127"/>
                    </a:rPr>
                    <a:t>문제점</a:t>
                  </a:r>
                </a:p>
              </p:txBody>
            </p: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88B38909-559B-42B9-AE44-66B5BBE1D981}"/>
                  </a:ext>
                </a:extLst>
              </p:cNvPr>
              <p:cNvSpPr txBox="1"/>
              <p:nvPr/>
            </p:nvSpPr>
            <p:spPr>
              <a:xfrm>
                <a:off x="5754216" y="227162"/>
                <a:ext cx="6835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dist">
                  <a:defRPr sz="1200">
                    <a:ln>
                      <a:solidFill>
                        <a:schemeClr val="bg2">
                          <a:lumMod val="50000"/>
                          <a:alpha val="2500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나눔바른고딕 Light" panose="020B0603020101020101" pitchFamily="50" charset="-127"/>
                    <a:ea typeface="나눔바른고딕 Light" panose="020B0603020101020101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게임</a:t>
                </a:r>
                <a:endParaRPr lang="en-US" altLang="ko-KR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조작법</a:t>
                </a:r>
              </a:p>
            </p:txBody>
          </p:sp>
        </p:grp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59224F59-88F2-42DF-90EA-482F73CC4338}"/>
                </a:ext>
              </a:extLst>
            </p:cNvPr>
            <p:cNvSpPr txBox="1"/>
            <p:nvPr/>
          </p:nvSpPr>
          <p:spPr>
            <a:xfrm>
              <a:off x="4534158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tx1"/>
                  </a:solidFill>
                </a:rPr>
                <a:t>중점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r>
                <a:rPr lang="ko-KR" altLang="en-US" dirty="0">
                  <a:solidFill>
                    <a:schemeClr val="tx1"/>
                  </a:solidFill>
                </a:rPr>
                <a:t>연구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F4582FF-F455-4D85-93A0-72D4415C84A5}"/>
                </a:ext>
              </a:extLst>
            </p:cNvPr>
            <p:cNvSpPr txBox="1"/>
            <p:nvPr/>
          </p:nvSpPr>
          <p:spPr>
            <a:xfrm>
              <a:off x="5101449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개발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내용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97C770B-261F-47D2-B0F0-152525BCD5C8}"/>
                </a:ext>
              </a:extLst>
            </p:cNvPr>
            <p:cNvSpPr txBox="1"/>
            <p:nvPr/>
          </p:nvSpPr>
          <p:spPr>
            <a:xfrm>
              <a:off x="6616725" y="226756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역할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분담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DE7D1EC-C97E-43BE-9493-C85DD1217E98}"/>
                </a:ext>
              </a:extLst>
            </p:cNvPr>
            <p:cNvSpPr txBox="1"/>
            <p:nvPr/>
          </p:nvSpPr>
          <p:spPr>
            <a:xfrm>
              <a:off x="7291807" y="230884"/>
              <a:ext cx="4929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dist">
                <a:defRPr sz="1200" b="1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향후</a:t>
              </a:r>
              <a:endParaRPr lang="en-US" altLang="ko-KR" b="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ko-KR" altLang="en-US" b="0" dirty="0">
                  <a:solidFill>
                    <a:schemeClr val="bg1">
                      <a:lumMod val="85000"/>
                    </a:schemeClr>
                  </a:solidFill>
                </a:rPr>
                <a:t>일정</a:t>
              </a:r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E544912A-1049-4030-B588-E56405F21C0E}"/>
              </a:ext>
            </a:extLst>
          </p:cNvPr>
          <p:cNvSpPr txBox="1"/>
          <p:nvPr/>
        </p:nvSpPr>
        <p:spPr>
          <a:xfrm>
            <a:off x="11480758" y="753607"/>
            <a:ext cx="72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12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l"/>
            <a:r>
              <a:rPr lang="en-US" altLang="ko-KR" sz="1800" b="1" dirty="0">
                <a:ln>
                  <a:solidFill>
                    <a:schemeClr val="bg2">
                      <a:lumMod val="50000"/>
                      <a:alpha val="25000"/>
                    </a:schemeClr>
                  </a:solidFill>
                </a:ln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7/18</a:t>
            </a:r>
          </a:p>
        </p:txBody>
      </p:sp>
    </p:spTree>
    <p:extLst>
      <p:ext uri="{BB962C8B-B14F-4D97-AF65-F5344CB8AC3E}">
        <p14:creationId xmlns:p14="http://schemas.microsoft.com/office/powerpoint/2010/main" val="108822510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2932</TotalTime>
  <Words>1091</Words>
  <Application>Microsoft Office PowerPoint</Application>
  <PresentationFormat>와이드스크린</PresentationFormat>
  <Paragraphs>532</Paragraphs>
  <Slides>20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나눔바른고딕</vt:lpstr>
      <vt:lpstr>나눔고딕 Light</vt:lpstr>
      <vt:lpstr>Wingdings</vt:lpstr>
      <vt:lpstr>Arial</vt:lpstr>
      <vt:lpstr>나눔바른고딕 UltraLight</vt:lpstr>
      <vt:lpstr>나눔고딕</vt:lpstr>
      <vt:lpstr>나눔바른고딕 Light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박 인혁</cp:lastModifiedBy>
  <cp:revision>366</cp:revision>
  <dcterms:created xsi:type="dcterms:W3CDTF">2018-05-07T04:27:47Z</dcterms:created>
  <dcterms:modified xsi:type="dcterms:W3CDTF">2020-05-05T10:37:46Z</dcterms:modified>
</cp:coreProperties>
</file>

<file path=docProps/thumbnail.jpeg>
</file>